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57" r:id="rId6"/>
    <p:sldId id="262" r:id="rId7"/>
    <p:sldId id="258"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69" r:id="rId22"/>
    <p:sldId id="278" r:id="rId23"/>
    <p:sldId id="279" r:id="rId24"/>
    <p:sldId id="280" r:id="rId25"/>
    <p:sldId id="282" r:id="rId26"/>
    <p:sldId id="283" r:id="rId27"/>
    <p:sldId id="284" r:id="rId28"/>
    <p:sldId id="285" r:id="rId29"/>
    <p:sldId id="281" r:id="rId30"/>
    <p:sldId id="286" r:id="rId31"/>
    <p:sldId id="287" r:id="rId32"/>
    <p:sldId id="289" r:id="rId33"/>
    <p:sldId id="288" r:id="rId34"/>
    <p:sldId id="291" r:id="rId35"/>
    <p:sldId id="292" r:id="rId36"/>
    <p:sldId id="293" r:id="rId37"/>
    <p:sldId id="294" r:id="rId38"/>
    <p:sldId id="295" r:id="rId39"/>
    <p:sldId id="296" r:id="rId40"/>
    <p:sldId id="297" r:id="rId41"/>
    <p:sldId id="298" r:id="rId42"/>
    <p:sldId id="300" r:id="rId43"/>
    <p:sldId id="299" r:id="rId44"/>
    <p:sldId id="301" r:id="rId45"/>
    <p:sldId id="306" r:id="rId46"/>
    <p:sldId id="302" r:id="rId47"/>
    <p:sldId id="304" r:id="rId48"/>
    <p:sldId id="303" r:id="rId49"/>
    <p:sldId id="305" r:id="rId50"/>
    <p:sldId id="307" r:id="rId51"/>
    <p:sldId id="308" r:id="rId52"/>
    <p:sldId id="309" r:id="rId53"/>
    <p:sldId id="310" r:id="rId54"/>
    <p:sldId id="311" r:id="rId55"/>
    <p:sldId id="312" r:id="rId56"/>
    <p:sldId id="313" r:id="rId57"/>
    <p:sldId id="314" r:id="rId58"/>
    <p:sldId id="315" r:id="rId59"/>
    <p:sldId id="322" r:id="rId60"/>
    <p:sldId id="323" r:id="rId61"/>
    <p:sldId id="316" r:id="rId62"/>
    <p:sldId id="317" r:id="rId63"/>
    <p:sldId id="318" r:id="rId64"/>
    <p:sldId id="319" r:id="rId65"/>
    <p:sldId id="320" r:id="rId66"/>
    <p:sldId id="321" r:id="rId67"/>
    <p:sldId id="326" r:id="rId68"/>
    <p:sldId id="327" r:id="rId69"/>
    <p:sldId id="325" r:id="rId70"/>
    <p:sldId id="328"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3"/>
  </p:normalViewPr>
  <p:slideViewPr>
    <p:cSldViewPr snapToGrid="0" snapToObjects="1">
      <p:cViewPr varScale="1">
        <p:scale>
          <a:sx n="90" d="100"/>
          <a:sy n="90"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3.svg"/><Relationship Id="rId1"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1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1348A0C-C5BE-48ED-9081-3E2A16C619E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F7197EF-366B-4418-968C-CECC766CAE87}">
      <dgm:prSet/>
      <dgm:spPr/>
      <dgm:t>
        <a:bodyPr/>
        <a:lstStyle/>
        <a:p>
          <a:r>
            <a:rPr lang="en-US"/>
            <a:t>Science that allows computers to understand images and video and determine what the computer "sees" or "recognizes”.</a:t>
          </a:r>
        </a:p>
      </dgm:t>
    </dgm:pt>
    <dgm:pt modelId="{98DB4EDC-3D0B-46E5-8F1A-4CC02B64BD46}" type="parTrans" cxnId="{433C1346-6491-4723-AF50-9DE17154AADD}">
      <dgm:prSet/>
      <dgm:spPr/>
      <dgm:t>
        <a:bodyPr/>
        <a:lstStyle/>
        <a:p>
          <a:endParaRPr lang="en-US"/>
        </a:p>
      </dgm:t>
    </dgm:pt>
    <dgm:pt modelId="{5CE336A2-AC24-4A8D-8D90-0E1BA374DD24}" type="sibTrans" cxnId="{433C1346-6491-4723-AF50-9DE17154AADD}">
      <dgm:prSet/>
      <dgm:spPr/>
      <dgm:t>
        <a:bodyPr/>
        <a:lstStyle/>
        <a:p>
          <a:endParaRPr lang="en-US"/>
        </a:p>
      </dgm:t>
    </dgm:pt>
    <dgm:pt modelId="{1F5FB33F-A480-429B-88F3-86578AEA5410}">
      <dgm:prSet/>
      <dgm:spPr/>
      <dgm:t>
        <a:bodyPr/>
        <a:lstStyle/>
        <a:p>
          <a:r>
            <a:rPr lang="en-US"/>
            <a:t>Use cases:</a:t>
          </a:r>
        </a:p>
      </dgm:t>
    </dgm:pt>
    <dgm:pt modelId="{702A1012-10B3-45B9-9C3C-47D4D1358809}" type="parTrans" cxnId="{89F7E6FC-53F0-418B-BCF9-A1FB4346602C}">
      <dgm:prSet/>
      <dgm:spPr/>
      <dgm:t>
        <a:bodyPr/>
        <a:lstStyle/>
        <a:p>
          <a:endParaRPr lang="en-US"/>
        </a:p>
      </dgm:t>
    </dgm:pt>
    <dgm:pt modelId="{1001DF77-BFEB-49C2-B4A5-2540D8942F57}" type="sibTrans" cxnId="{89F7E6FC-53F0-418B-BCF9-A1FB4346602C}">
      <dgm:prSet/>
      <dgm:spPr/>
      <dgm:t>
        <a:bodyPr/>
        <a:lstStyle/>
        <a:p>
          <a:endParaRPr lang="en-US"/>
        </a:p>
      </dgm:t>
    </dgm:pt>
    <dgm:pt modelId="{463200D9-E50B-45C7-A8B9-82A184D4F4C5}">
      <dgm:prSet/>
      <dgm:spPr/>
      <dgm:t>
        <a:bodyPr/>
        <a:lstStyle/>
        <a:p>
          <a:r>
            <a:rPr lang="en-US"/>
            <a:t>• Self Driving Cars – pedestrian/car detection • Face recognition • Object detection • Handwriting Recognition • License plate numbers detection • Snapchat filters</a:t>
          </a:r>
        </a:p>
      </dgm:t>
    </dgm:pt>
    <dgm:pt modelId="{07B2FEA0-CC22-4B9B-AE56-EFBA51A0C767}" type="parTrans" cxnId="{BB49F345-587F-4AA6-A316-F2EF48082EF4}">
      <dgm:prSet/>
      <dgm:spPr/>
      <dgm:t>
        <a:bodyPr/>
        <a:lstStyle/>
        <a:p>
          <a:endParaRPr lang="en-US"/>
        </a:p>
      </dgm:t>
    </dgm:pt>
    <dgm:pt modelId="{B585C678-EF52-420B-A20A-BFB1FB2F2D6A}" type="sibTrans" cxnId="{BB49F345-587F-4AA6-A316-F2EF48082EF4}">
      <dgm:prSet/>
      <dgm:spPr/>
      <dgm:t>
        <a:bodyPr/>
        <a:lstStyle/>
        <a:p>
          <a:endParaRPr lang="en-US"/>
        </a:p>
      </dgm:t>
    </dgm:pt>
    <dgm:pt modelId="{4557FEC3-295F-463E-876A-3D0F0ED8891C}">
      <dgm:prSet/>
      <dgm:spPr/>
      <dgm:t>
        <a:bodyPr/>
        <a:lstStyle/>
        <a:p>
          <a:r>
            <a:rPr lang="en-US"/>
            <a:t>Challenges:</a:t>
          </a:r>
        </a:p>
      </dgm:t>
    </dgm:pt>
    <dgm:pt modelId="{E4C40620-4AA1-4346-B04C-21C06F985501}" type="parTrans" cxnId="{7C6A34FF-698F-4BDA-8B42-65951A4644BB}">
      <dgm:prSet/>
      <dgm:spPr/>
      <dgm:t>
        <a:bodyPr/>
        <a:lstStyle/>
        <a:p>
          <a:endParaRPr lang="en-US"/>
        </a:p>
      </dgm:t>
    </dgm:pt>
    <dgm:pt modelId="{25CCA41C-7A2B-4849-AF1C-72F079A6BE42}" type="sibTrans" cxnId="{7C6A34FF-698F-4BDA-8B42-65951A4644BB}">
      <dgm:prSet/>
      <dgm:spPr/>
      <dgm:t>
        <a:bodyPr/>
        <a:lstStyle/>
        <a:p>
          <a:endParaRPr lang="en-US"/>
        </a:p>
      </dgm:t>
    </dgm:pt>
    <dgm:pt modelId="{61A85925-6347-40C5-8A66-256094AAA4B1}">
      <dgm:prSet/>
      <dgm:spPr/>
      <dgm:t>
        <a:bodyPr/>
        <a:lstStyle/>
        <a:p>
          <a:r>
            <a:rPr lang="en-US"/>
            <a:t>• Viewpoints • Camera limitation • Lighting • Scaling • Object variation</a:t>
          </a:r>
        </a:p>
      </dgm:t>
    </dgm:pt>
    <dgm:pt modelId="{0A7CA8E6-C5D2-410C-ACBF-51B501EE4D70}" type="parTrans" cxnId="{F5DBCFAC-8C0D-40B1-BFFF-2D34E7D4254E}">
      <dgm:prSet/>
      <dgm:spPr/>
      <dgm:t>
        <a:bodyPr/>
        <a:lstStyle/>
        <a:p>
          <a:endParaRPr lang="en-US"/>
        </a:p>
      </dgm:t>
    </dgm:pt>
    <dgm:pt modelId="{127378D4-930C-4907-B154-9128F72625EC}" type="sibTrans" cxnId="{F5DBCFAC-8C0D-40B1-BFFF-2D34E7D4254E}">
      <dgm:prSet/>
      <dgm:spPr/>
      <dgm:t>
        <a:bodyPr/>
        <a:lstStyle/>
        <a:p>
          <a:endParaRPr lang="en-US"/>
        </a:p>
      </dgm:t>
    </dgm:pt>
    <dgm:pt modelId="{72C695FA-3F09-44CA-95FD-5AD227C1CE09}" type="pres">
      <dgm:prSet presAssocID="{21348A0C-C5BE-48ED-9081-3E2A16C619E3}" presName="root" presStyleCnt="0">
        <dgm:presLayoutVars>
          <dgm:dir/>
          <dgm:resizeHandles val="exact"/>
        </dgm:presLayoutVars>
      </dgm:prSet>
      <dgm:spPr/>
    </dgm:pt>
    <dgm:pt modelId="{7EF6D0B3-693E-4B4F-91C3-1639D563A464}" type="pres">
      <dgm:prSet presAssocID="{7F7197EF-366B-4418-968C-CECC766CAE87}" presName="compNode" presStyleCnt="0"/>
      <dgm:spPr/>
    </dgm:pt>
    <dgm:pt modelId="{B2F6C4C6-19B6-4269-8A61-7BBF59761DAB}" type="pres">
      <dgm:prSet presAssocID="{7F7197EF-366B-4418-968C-CECC766CAE87}" presName="bgRect" presStyleLbl="bgShp" presStyleIdx="0" presStyleCnt="5"/>
      <dgm:spPr/>
    </dgm:pt>
    <dgm:pt modelId="{DFB1DD0C-C790-419B-9E62-B22C37FF83A1}" type="pres">
      <dgm:prSet presAssocID="{7F7197EF-366B-4418-968C-CECC766CAE8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362A81F4-FE04-426E-9FF1-5EB50114A32F}" type="pres">
      <dgm:prSet presAssocID="{7F7197EF-366B-4418-968C-CECC766CAE87}" presName="spaceRect" presStyleCnt="0"/>
      <dgm:spPr/>
    </dgm:pt>
    <dgm:pt modelId="{9AF093A4-AFC7-4FDF-B7BF-BE22173EFC24}" type="pres">
      <dgm:prSet presAssocID="{7F7197EF-366B-4418-968C-CECC766CAE87}" presName="parTx" presStyleLbl="revTx" presStyleIdx="0" presStyleCnt="5">
        <dgm:presLayoutVars>
          <dgm:chMax val="0"/>
          <dgm:chPref val="0"/>
        </dgm:presLayoutVars>
      </dgm:prSet>
      <dgm:spPr/>
    </dgm:pt>
    <dgm:pt modelId="{73008C60-887B-487B-8A90-3E284F1DB040}" type="pres">
      <dgm:prSet presAssocID="{5CE336A2-AC24-4A8D-8D90-0E1BA374DD24}" presName="sibTrans" presStyleCnt="0"/>
      <dgm:spPr/>
    </dgm:pt>
    <dgm:pt modelId="{09F6CDB7-9256-4DF4-8807-82709A731B1B}" type="pres">
      <dgm:prSet presAssocID="{1F5FB33F-A480-429B-88F3-86578AEA5410}" presName="compNode" presStyleCnt="0"/>
      <dgm:spPr/>
    </dgm:pt>
    <dgm:pt modelId="{A0473C32-7641-4A89-95D2-F76BECA35F63}" type="pres">
      <dgm:prSet presAssocID="{1F5FB33F-A480-429B-88F3-86578AEA5410}" presName="bgRect" presStyleLbl="bgShp" presStyleIdx="1" presStyleCnt="5"/>
      <dgm:spPr/>
    </dgm:pt>
    <dgm:pt modelId="{6F26E1F7-7012-4DDA-A8F3-F2D30CB59399}" type="pres">
      <dgm:prSet presAssocID="{1F5FB33F-A480-429B-88F3-86578AEA541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bt"/>
        </a:ext>
      </dgm:extLst>
    </dgm:pt>
    <dgm:pt modelId="{15F72393-3520-4A0C-A55E-F281F23320F6}" type="pres">
      <dgm:prSet presAssocID="{1F5FB33F-A480-429B-88F3-86578AEA5410}" presName="spaceRect" presStyleCnt="0"/>
      <dgm:spPr/>
    </dgm:pt>
    <dgm:pt modelId="{87C60A07-5E72-4A63-AC1C-FF11C0BABF38}" type="pres">
      <dgm:prSet presAssocID="{1F5FB33F-A480-429B-88F3-86578AEA5410}" presName="parTx" presStyleLbl="revTx" presStyleIdx="1" presStyleCnt="5">
        <dgm:presLayoutVars>
          <dgm:chMax val="0"/>
          <dgm:chPref val="0"/>
        </dgm:presLayoutVars>
      </dgm:prSet>
      <dgm:spPr/>
    </dgm:pt>
    <dgm:pt modelId="{EB8EFBBE-F39A-4E82-8433-50FA6D336EB8}" type="pres">
      <dgm:prSet presAssocID="{1001DF77-BFEB-49C2-B4A5-2540D8942F57}" presName="sibTrans" presStyleCnt="0"/>
      <dgm:spPr/>
    </dgm:pt>
    <dgm:pt modelId="{649FFFAC-720E-4B7C-8595-E183F646A831}" type="pres">
      <dgm:prSet presAssocID="{463200D9-E50B-45C7-A8B9-82A184D4F4C5}" presName="compNode" presStyleCnt="0"/>
      <dgm:spPr/>
    </dgm:pt>
    <dgm:pt modelId="{7E8B3E54-9483-464E-957B-32F50797E08D}" type="pres">
      <dgm:prSet presAssocID="{463200D9-E50B-45C7-A8B9-82A184D4F4C5}" presName="bgRect" presStyleLbl="bgShp" presStyleIdx="2" presStyleCnt="5"/>
      <dgm:spPr/>
    </dgm:pt>
    <dgm:pt modelId="{DE56AD43-4567-420C-957D-FF1CB9E763E3}" type="pres">
      <dgm:prSet presAssocID="{463200D9-E50B-45C7-A8B9-82A184D4F4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435FA377-1394-4E81-A9E5-2174EE48FE7F}" type="pres">
      <dgm:prSet presAssocID="{463200D9-E50B-45C7-A8B9-82A184D4F4C5}" presName="spaceRect" presStyleCnt="0"/>
      <dgm:spPr/>
    </dgm:pt>
    <dgm:pt modelId="{1902784A-D700-436A-ABEF-00C4747CEBB6}" type="pres">
      <dgm:prSet presAssocID="{463200D9-E50B-45C7-A8B9-82A184D4F4C5}" presName="parTx" presStyleLbl="revTx" presStyleIdx="2" presStyleCnt="5">
        <dgm:presLayoutVars>
          <dgm:chMax val="0"/>
          <dgm:chPref val="0"/>
        </dgm:presLayoutVars>
      </dgm:prSet>
      <dgm:spPr/>
    </dgm:pt>
    <dgm:pt modelId="{C167869C-E4BF-4155-867D-C090EF7FD094}" type="pres">
      <dgm:prSet presAssocID="{B585C678-EF52-420B-A20A-BFB1FB2F2D6A}" presName="sibTrans" presStyleCnt="0"/>
      <dgm:spPr/>
    </dgm:pt>
    <dgm:pt modelId="{D0710D0E-2765-4DFB-B494-1A3BD03AEFEC}" type="pres">
      <dgm:prSet presAssocID="{4557FEC3-295F-463E-876A-3D0F0ED8891C}" presName="compNode" presStyleCnt="0"/>
      <dgm:spPr/>
    </dgm:pt>
    <dgm:pt modelId="{D60F116D-C88A-4318-A7D6-C6FBE2387549}" type="pres">
      <dgm:prSet presAssocID="{4557FEC3-295F-463E-876A-3D0F0ED8891C}" presName="bgRect" presStyleLbl="bgShp" presStyleIdx="3" presStyleCnt="5"/>
      <dgm:spPr/>
    </dgm:pt>
    <dgm:pt modelId="{EE98260A-13FA-4A5F-B966-0A411BBC06F1}" type="pres">
      <dgm:prSet presAssocID="{4557FEC3-295F-463E-876A-3D0F0ED889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C1023939-2EAB-4A8C-B429-F63F8E6D8B83}" type="pres">
      <dgm:prSet presAssocID="{4557FEC3-295F-463E-876A-3D0F0ED8891C}" presName="spaceRect" presStyleCnt="0"/>
      <dgm:spPr/>
    </dgm:pt>
    <dgm:pt modelId="{E8B0DA9E-736F-4661-B1E3-4C2E5787F087}" type="pres">
      <dgm:prSet presAssocID="{4557FEC3-295F-463E-876A-3D0F0ED8891C}" presName="parTx" presStyleLbl="revTx" presStyleIdx="3" presStyleCnt="5">
        <dgm:presLayoutVars>
          <dgm:chMax val="0"/>
          <dgm:chPref val="0"/>
        </dgm:presLayoutVars>
      </dgm:prSet>
      <dgm:spPr/>
    </dgm:pt>
    <dgm:pt modelId="{60CAF918-512A-4E13-A02E-3BC8FF39D8F8}" type="pres">
      <dgm:prSet presAssocID="{25CCA41C-7A2B-4849-AF1C-72F079A6BE42}" presName="sibTrans" presStyleCnt="0"/>
      <dgm:spPr/>
    </dgm:pt>
    <dgm:pt modelId="{027DE8C2-327D-47CF-A76D-1DE17E0965A4}" type="pres">
      <dgm:prSet presAssocID="{61A85925-6347-40C5-8A66-256094AAA4B1}" presName="compNode" presStyleCnt="0"/>
      <dgm:spPr/>
    </dgm:pt>
    <dgm:pt modelId="{E3C736EF-0263-4557-BF90-6FF0E91314D9}" type="pres">
      <dgm:prSet presAssocID="{61A85925-6347-40C5-8A66-256094AAA4B1}" presName="bgRect" presStyleLbl="bgShp" presStyleIdx="4" presStyleCnt="5"/>
      <dgm:spPr/>
    </dgm:pt>
    <dgm:pt modelId="{D01D2F59-6196-47E6-AB25-C36D90C8F146}" type="pres">
      <dgm:prSet presAssocID="{61A85925-6347-40C5-8A66-256094AAA4B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reetlight"/>
        </a:ext>
      </dgm:extLst>
    </dgm:pt>
    <dgm:pt modelId="{B760A561-F89C-4072-99A1-B11D8D38DA4F}" type="pres">
      <dgm:prSet presAssocID="{61A85925-6347-40C5-8A66-256094AAA4B1}" presName="spaceRect" presStyleCnt="0"/>
      <dgm:spPr/>
    </dgm:pt>
    <dgm:pt modelId="{F82373B0-8954-4BF1-BD9F-E92648796C99}" type="pres">
      <dgm:prSet presAssocID="{61A85925-6347-40C5-8A66-256094AAA4B1}" presName="parTx" presStyleLbl="revTx" presStyleIdx="4" presStyleCnt="5">
        <dgm:presLayoutVars>
          <dgm:chMax val="0"/>
          <dgm:chPref val="0"/>
        </dgm:presLayoutVars>
      </dgm:prSet>
      <dgm:spPr/>
    </dgm:pt>
  </dgm:ptLst>
  <dgm:cxnLst>
    <dgm:cxn modelId="{BB49F345-587F-4AA6-A316-F2EF48082EF4}" srcId="{21348A0C-C5BE-48ED-9081-3E2A16C619E3}" destId="{463200D9-E50B-45C7-A8B9-82A184D4F4C5}" srcOrd="2" destOrd="0" parTransId="{07B2FEA0-CC22-4B9B-AE56-EFBA51A0C767}" sibTransId="{B585C678-EF52-420B-A20A-BFB1FB2F2D6A}"/>
    <dgm:cxn modelId="{433C1346-6491-4723-AF50-9DE17154AADD}" srcId="{21348A0C-C5BE-48ED-9081-3E2A16C619E3}" destId="{7F7197EF-366B-4418-968C-CECC766CAE87}" srcOrd="0" destOrd="0" parTransId="{98DB4EDC-3D0B-46E5-8F1A-4CC02B64BD46}" sibTransId="{5CE336A2-AC24-4A8D-8D90-0E1BA374DD24}"/>
    <dgm:cxn modelId="{9E462A51-72D5-4326-AF0F-C926C4EDCB84}" type="presOf" srcId="{4557FEC3-295F-463E-876A-3D0F0ED8891C}" destId="{E8B0DA9E-736F-4661-B1E3-4C2E5787F087}" srcOrd="0" destOrd="0" presId="urn:microsoft.com/office/officeart/2018/2/layout/IconVerticalSolidList"/>
    <dgm:cxn modelId="{F6511263-800A-452C-9B46-FF740D50917B}" type="presOf" srcId="{1F5FB33F-A480-429B-88F3-86578AEA5410}" destId="{87C60A07-5E72-4A63-AC1C-FF11C0BABF38}" srcOrd="0" destOrd="0" presId="urn:microsoft.com/office/officeart/2018/2/layout/IconVerticalSolidList"/>
    <dgm:cxn modelId="{FAB01A86-46B9-4138-A1E5-776ED88B0A1C}" type="presOf" srcId="{7F7197EF-366B-4418-968C-CECC766CAE87}" destId="{9AF093A4-AFC7-4FDF-B7BF-BE22173EFC24}" srcOrd="0" destOrd="0" presId="urn:microsoft.com/office/officeart/2018/2/layout/IconVerticalSolidList"/>
    <dgm:cxn modelId="{F5DBCFAC-8C0D-40B1-BFFF-2D34E7D4254E}" srcId="{21348A0C-C5BE-48ED-9081-3E2A16C619E3}" destId="{61A85925-6347-40C5-8A66-256094AAA4B1}" srcOrd="4" destOrd="0" parTransId="{0A7CA8E6-C5D2-410C-ACBF-51B501EE4D70}" sibTransId="{127378D4-930C-4907-B154-9128F72625EC}"/>
    <dgm:cxn modelId="{6F901CB3-8008-4003-9B21-9CFC401982A0}" type="presOf" srcId="{21348A0C-C5BE-48ED-9081-3E2A16C619E3}" destId="{72C695FA-3F09-44CA-95FD-5AD227C1CE09}" srcOrd="0" destOrd="0" presId="urn:microsoft.com/office/officeart/2018/2/layout/IconVerticalSolidList"/>
    <dgm:cxn modelId="{741B63DD-3373-4D48-8393-16F2C390220B}" type="presOf" srcId="{61A85925-6347-40C5-8A66-256094AAA4B1}" destId="{F82373B0-8954-4BF1-BD9F-E92648796C99}" srcOrd="0" destOrd="0" presId="urn:microsoft.com/office/officeart/2018/2/layout/IconVerticalSolidList"/>
    <dgm:cxn modelId="{91848CE9-8B43-4800-BED2-FBBC0E146790}" type="presOf" srcId="{463200D9-E50B-45C7-A8B9-82A184D4F4C5}" destId="{1902784A-D700-436A-ABEF-00C4747CEBB6}" srcOrd="0" destOrd="0" presId="urn:microsoft.com/office/officeart/2018/2/layout/IconVerticalSolidList"/>
    <dgm:cxn modelId="{89F7E6FC-53F0-418B-BCF9-A1FB4346602C}" srcId="{21348A0C-C5BE-48ED-9081-3E2A16C619E3}" destId="{1F5FB33F-A480-429B-88F3-86578AEA5410}" srcOrd="1" destOrd="0" parTransId="{702A1012-10B3-45B9-9C3C-47D4D1358809}" sibTransId="{1001DF77-BFEB-49C2-B4A5-2540D8942F57}"/>
    <dgm:cxn modelId="{7C6A34FF-698F-4BDA-8B42-65951A4644BB}" srcId="{21348A0C-C5BE-48ED-9081-3E2A16C619E3}" destId="{4557FEC3-295F-463E-876A-3D0F0ED8891C}" srcOrd="3" destOrd="0" parTransId="{E4C40620-4AA1-4346-B04C-21C06F985501}" sibTransId="{25CCA41C-7A2B-4849-AF1C-72F079A6BE42}"/>
    <dgm:cxn modelId="{A2D125D1-CDCB-4CCA-8452-AB4964D42ACE}" type="presParOf" srcId="{72C695FA-3F09-44CA-95FD-5AD227C1CE09}" destId="{7EF6D0B3-693E-4B4F-91C3-1639D563A464}" srcOrd="0" destOrd="0" presId="urn:microsoft.com/office/officeart/2018/2/layout/IconVerticalSolidList"/>
    <dgm:cxn modelId="{011AC533-70EF-4799-9D04-1C531D495CFC}" type="presParOf" srcId="{7EF6D0B3-693E-4B4F-91C3-1639D563A464}" destId="{B2F6C4C6-19B6-4269-8A61-7BBF59761DAB}" srcOrd="0" destOrd="0" presId="urn:microsoft.com/office/officeart/2018/2/layout/IconVerticalSolidList"/>
    <dgm:cxn modelId="{3A845700-668F-4299-B9A7-8286C22E8817}" type="presParOf" srcId="{7EF6D0B3-693E-4B4F-91C3-1639D563A464}" destId="{DFB1DD0C-C790-419B-9E62-B22C37FF83A1}" srcOrd="1" destOrd="0" presId="urn:microsoft.com/office/officeart/2018/2/layout/IconVerticalSolidList"/>
    <dgm:cxn modelId="{A07AC7AF-570D-4517-9323-B4E137B892AE}" type="presParOf" srcId="{7EF6D0B3-693E-4B4F-91C3-1639D563A464}" destId="{362A81F4-FE04-426E-9FF1-5EB50114A32F}" srcOrd="2" destOrd="0" presId="urn:microsoft.com/office/officeart/2018/2/layout/IconVerticalSolidList"/>
    <dgm:cxn modelId="{55D19A3B-7734-42B6-BE34-6ACEA9A39EAF}" type="presParOf" srcId="{7EF6D0B3-693E-4B4F-91C3-1639D563A464}" destId="{9AF093A4-AFC7-4FDF-B7BF-BE22173EFC24}" srcOrd="3" destOrd="0" presId="urn:microsoft.com/office/officeart/2018/2/layout/IconVerticalSolidList"/>
    <dgm:cxn modelId="{EFB35E17-FDE0-4B45-BF0B-F4E1AB236E4D}" type="presParOf" srcId="{72C695FA-3F09-44CA-95FD-5AD227C1CE09}" destId="{73008C60-887B-487B-8A90-3E284F1DB040}" srcOrd="1" destOrd="0" presId="urn:microsoft.com/office/officeart/2018/2/layout/IconVerticalSolidList"/>
    <dgm:cxn modelId="{FC6D796C-6078-4683-9FFA-BA7FBC57A69B}" type="presParOf" srcId="{72C695FA-3F09-44CA-95FD-5AD227C1CE09}" destId="{09F6CDB7-9256-4DF4-8807-82709A731B1B}" srcOrd="2" destOrd="0" presId="urn:microsoft.com/office/officeart/2018/2/layout/IconVerticalSolidList"/>
    <dgm:cxn modelId="{D75992B0-2FE8-47D9-AD97-C619B44A1F96}" type="presParOf" srcId="{09F6CDB7-9256-4DF4-8807-82709A731B1B}" destId="{A0473C32-7641-4A89-95D2-F76BECA35F63}" srcOrd="0" destOrd="0" presId="urn:microsoft.com/office/officeart/2018/2/layout/IconVerticalSolidList"/>
    <dgm:cxn modelId="{13C627AE-70AD-4115-8383-315F3FABFF32}" type="presParOf" srcId="{09F6CDB7-9256-4DF4-8807-82709A731B1B}" destId="{6F26E1F7-7012-4DDA-A8F3-F2D30CB59399}" srcOrd="1" destOrd="0" presId="urn:microsoft.com/office/officeart/2018/2/layout/IconVerticalSolidList"/>
    <dgm:cxn modelId="{F813709B-6432-4003-BD51-B6DB07F85B74}" type="presParOf" srcId="{09F6CDB7-9256-4DF4-8807-82709A731B1B}" destId="{15F72393-3520-4A0C-A55E-F281F23320F6}" srcOrd="2" destOrd="0" presId="urn:microsoft.com/office/officeart/2018/2/layout/IconVerticalSolidList"/>
    <dgm:cxn modelId="{4D53E0E8-3962-4278-B0FE-3033DBE1E63F}" type="presParOf" srcId="{09F6CDB7-9256-4DF4-8807-82709A731B1B}" destId="{87C60A07-5E72-4A63-AC1C-FF11C0BABF38}" srcOrd="3" destOrd="0" presId="urn:microsoft.com/office/officeart/2018/2/layout/IconVerticalSolidList"/>
    <dgm:cxn modelId="{6835E5B6-E309-43FB-B475-3A94A34A71CE}" type="presParOf" srcId="{72C695FA-3F09-44CA-95FD-5AD227C1CE09}" destId="{EB8EFBBE-F39A-4E82-8433-50FA6D336EB8}" srcOrd="3" destOrd="0" presId="urn:microsoft.com/office/officeart/2018/2/layout/IconVerticalSolidList"/>
    <dgm:cxn modelId="{81FF205A-627A-4E76-8680-AD8B65625DC1}" type="presParOf" srcId="{72C695FA-3F09-44CA-95FD-5AD227C1CE09}" destId="{649FFFAC-720E-4B7C-8595-E183F646A831}" srcOrd="4" destOrd="0" presId="urn:microsoft.com/office/officeart/2018/2/layout/IconVerticalSolidList"/>
    <dgm:cxn modelId="{2C07DD43-F270-4393-8449-21CA7B015A10}" type="presParOf" srcId="{649FFFAC-720E-4B7C-8595-E183F646A831}" destId="{7E8B3E54-9483-464E-957B-32F50797E08D}" srcOrd="0" destOrd="0" presId="urn:microsoft.com/office/officeart/2018/2/layout/IconVerticalSolidList"/>
    <dgm:cxn modelId="{CD255282-1380-43B8-BD71-6020FA20836B}" type="presParOf" srcId="{649FFFAC-720E-4B7C-8595-E183F646A831}" destId="{DE56AD43-4567-420C-957D-FF1CB9E763E3}" srcOrd="1" destOrd="0" presId="urn:microsoft.com/office/officeart/2018/2/layout/IconVerticalSolidList"/>
    <dgm:cxn modelId="{D6C14C3C-9E41-4487-A0A6-52BCA647AB8C}" type="presParOf" srcId="{649FFFAC-720E-4B7C-8595-E183F646A831}" destId="{435FA377-1394-4E81-A9E5-2174EE48FE7F}" srcOrd="2" destOrd="0" presId="urn:microsoft.com/office/officeart/2018/2/layout/IconVerticalSolidList"/>
    <dgm:cxn modelId="{6B703ABB-67ED-4700-9483-443C84359A6E}" type="presParOf" srcId="{649FFFAC-720E-4B7C-8595-E183F646A831}" destId="{1902784A-D700-436A-ABEF-00C4747CEBB6}" srcOrd="3" destOrd="0" presId="urn:microsoft.com/office/officeart/2018/2/layout/IconVerticalSolidList"/>
    <dgm:cxn modelId="{4E9DE12E-3332-45C4-B3DC-44446C465845}" type="presParOf" srcId="{72C695FA-3F09-44CA-95FD-5AD227C1CE09}" destId="{C167869C-E4BF-4155-867D-C090EF7FD094}" srcOrd="5" destOrd="0" presId="urn:microsoft.com/office/officeart/2018/2/layout/IconVerticalSolidList"/>
    <dgm:cxn modelId="{0FC52620-2C78-4BB3-BDC5-9A24673A70D9}" type="presParOf" srcId="{72C695FA-3F09-44CA-95FD-5AD227C1CE09}" destId="{D0710D0E-2765-4DFB-B494-1A3BD03AEFEC}" srcOrd="6" destOrd="0" presId="urn:microsoft.com/office/officeart/2018/2/layout/IconVerticalSolidList"/>
    <dgm:cxn modelId="{E381D481-31D5-435F-8C9F-BA9C24E8AF91}" type="presParOf" srcId="{D0710D0E-2765-4DFB-B494-1A3BD03AEFEC}" destId="{D60F116D-C88A-4318-A7D6-C6FBE2387549}" srcOrd="0" destOrd="0" presId="urn:microsoft.com/office/officeart/2018/2/layout/IconVerticalSolidList"/>
    <dgm:cxn modelId="{876F8651-2F84-4A2F-87F6-77FD0DE6FC97}" type="presParOf" srcId="{D0710D0E-2765-4DFB-B494-1A3BD03AEFEC}" destId="{EE98260A-13FA-4A5F-B966-0A411BBC06F1}" srcOrd="1" destOrd="0" presId="urn:microsoft.com/office/officeart/2018/2/layout/IconVerticalSolidList"/>
    <dgm:cxn modelId="{59373DB7-B2D7-4F34-8258-D9DF61643551}" type="presParOf" srcId="{D0710D0E-2765-4DFB-B494-1A3BD03AEFEC}" destId="{C1023939-2EAB-4A8C-B429-F63F8E6D8B83}" srcOrd="2" destOrd="0" presId="urn:microsoft.com/office/officeart/2018/2/layout/IconVerticalSolidList"/>
    <dgm:cxn modelId="{30C177A1-97D4-47E5-9829-8C6B949978FD}" type="presParOf" srcId="{D0710D0E-2765-4DFB-B494-1A3BD03AEFEC}" destId="{E8B0DA9E-736F-4661-B1E3-4C2E5787F087}" srcOrd="3" destOrd="0" presId="urn:microsoft.com/office/officeart/2018/2/layout/IconVerticalSolidList"/>
    <dgm:cxn modelId="{1C9AD453-3C2A-4BE8-B2F9-B948A0D16D3D}" type="presParOf" srcId="{72C695FA-3F09-44CA-95FD-5AD227C1CE09}" destId="{60CAF918-512A-4E13-A02E-3BC8FF39D8F8}" srcOrd="7" destOrd="0" presId="urn:microsoft.com/office/officeart/2018/2/layout/IconVerticalSolidList"/>
    <dgm:cxn modelId="{C098AB4F-93D2-4B7A-875A-39FD421951CC}" type="presParOf" srcId="{72C695FA-3F09-44CA-95FD-5AD227C1CE09}" destId="{027DE8C2-327D-47CF-A76D-1DE17E0965A4}" srcOrd="8" destOrd="0" presId="urn:microsoft.com/office/officeart/2018/2/layout/IconVerticalSolidList"/>
    <dgm:cxn modelId="{410C2339-DAC5-4A1B-8A9A-812A758A96E1}" type="presParOf" srcId="{027DE8C2-327D-47CF-A76D-1DE17E0965A4}" destId="{E3C736EF-0263-4557-BF90-6FF0E91314D9}" srcOrd="0" destOrd="0" presId="urn:microsoft.com/office/officeart/2018/2/layout/IconVerticalSolidList"/>
    <dgm:cxn modelId="{E36DB7C4-2F9E-4B65-ABE1-E04D39B53D72}" type="presParOf" srcId="{027DE8C2-327D-47CF-A76D-1DE17E0965A4}" destId="{D01D2F59-6196-47E6-AB25-C36D90C8F146}" srcOrd="1" destOrd="0" presId="urn:microsoft.com/office/officeart/2018/2/layout/IconVerticalSolidList"/>
    <dgm:cxn modelId="{D49BAD39-6C75-40F5-8422-7B74F5137F2D}" type="presParOf" srcId="{027DE8C2-327D-47CF-A76D-1DE17E0965A4}" destId="{B760A561-F89C-4072-99A1-B11D8D38DA4F}" srcOrd="2" destOrd="0" presId="urn:microsoft.com/office/officeart/2018/2/layout/IconVerticalSolidList"/>
    <dgm:cxn modelId="{9B9DFEC8-71CC-44D3-95D3-DBA925A2D320}" type="presParOf" srcId="{027DE8C2-327D-47CF-A76D-1DE17E0965A4}" destId="{F82373B0-8954-4BF1-BD9F-E92648796C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6C4C6-19B6-4269-8A61-7BBF59761DAB}">
      <dsp:nvSpPr>
        <dsp:cNvPr id="0" name=""/>
        <dsp:cNvSpPr/>
      </dsp:nvSpPr>
      <dsp:spPr>
        <a:xfrm>
          <a:off x="0" y="3890"/>
          <a:ext cx="6628804" cy="82863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B1DD0C-C790-419B-9E62-B22C37FF83A1}">
      <dsp:nvSpPr>
        <dsp:cNvPr id="0" name=""/>
        <dsp:cNvSpPr/>
      </dsp:nvSpPr>
      <dsp:spPr>
        <a:xfrm>
          <a:off x="250661" y="190332"/>
          <a:ext cx="455748" cy="455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F093A4-AFC7-4FDF-B7BF-BE22173EFC24}">
      <dsp:nvSpPr>
        <dsp:cNvPr id="0" name=""/>
        <dsp:cNvSpPr/>
      </dsp:nvSpPr>
      <dsp:spPr>
        <a:xfrm>
          <a:off x="957071" y="3890"/>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711200">
            <a:lnSpc>
              <a:spcPct val="90000"/>
            </a:lnSpc>
            <a:spcBef>
              <a:spcPct val="0"/>
            </a:spcBef>
            <a:spcAft>
              <a:spcPct val="35000"/>
            </a:spcAft>
            <a:buNone/>
          </a:pPr>
          <a:r>
            <a:rPr lang="en-US" sz="1600" kern="1200"/>
            <a:t>Science that allows computers to understand images and video and determine what the computer "sees" or "recognizes”.</a:t>
          </a:r>
        </a:p>
      </dsp:txBody>
      <dsp:txXfrm>
        <a:off x="957071" y="3890"/>
        <a:ext cx="5671732" cy="828633"/>
      </dsp:txXfrm>
    </dsp:sp>
    <dsp:sp modelId="{A0473C32-7641-4A89-95D2-F76BECA35F63}">
      <dsp:nvSpPr>
        <dsp:cNvPr id="0" name=""/>
        <dsp:cNvSpPr/>
      </dsp:nvSpPr>
      <dsp:spPr>
        <a:xfrm>
          <a:off x="0" y="1039682"/>
          <a:ext cx="6628804" cy="82863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6E1F7-7012-4DDA-A8F3-F2D30CB59399}">
      <dsp:nvSpPr>
        <dsp:cNvPr id="0" name=""/>
        <dsp:cNvSpPr/>
      </dsp:nvSpPr>
      <dsp:spPr>
        <a:xfrm>
          <a:off x="250661" y="1226124"/>
          <a:ext cx="455748" cy="455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C60A07-5E72-4A63-AC1C-FF11C0BABF38}">
      <dsp:nvSpPr>
        <dsp:cNvPr id="0" name=""/>
        <dsp:cNvSpPr/>
      </dsp:nvSpPr>
      <dsp:spPr>
        <a:xfrm>
          <a:off x="957071" y="1039682"/>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711200">
            <a:lnSpc>
              <a:spcPct val="90000"/>
            </a:lnSpc>
            <a:spcBef>
              <a:spcPct val="0"/>
            </a:spcBef>
            <a:spcAft>
              <a:spcPct val="35000"/>
            </a:spcAft>
            <a:buNone/>
          </a:pPr>
          <a:r>
            <a:rPr lang="en-US" sz="1600" kern="1200"/>
            <a:t>Use cases:</a:t>
          </a:r>
        </a:p>
      </dsp:txBody>
      <dsp:txXfrm>
        <a:off x="957071" y="1039682"/>
        <a:ext cx="5671732" cy="828633"/>
      </dsp:txXfrm>
    </dsp:sp>
    <dsp:sp modelId="{7E8B3E54-9483-464E-957B-32F50797E08D}">
      <dsp:nvSpPr>
        <dsp:cNvPr id="0" name=""/>
        <dsp:cNvSpPr/>
      </dsp:nvSpPr>
      <dsp:spPr>
        <a:xfrm>
          <a:off x="0" y="2075473"/>
          <a:ext cx="6628804" cy="82863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56AD43-4567-420C-957D-FF1CB9E763E3}">
      <dsp:nvSpPr>
        <dsp:cNvPr id="0" name=""/>
        <dsp:cNvSpPr/>
      </dsp:nvSpPr>
      <dsp:spPr>
        <a:xfrm>
          <a:off x="250661" y="2261916"/>
          <a:ext cx="455748" cy="4557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02784A-D700-436A-ABEF-00C4747CEBB6}">
      <dsp:nvSpPr>
        <dsp:cNvPr id="0" name=""/>
        <dsp:cNvSpPr/>
      </dsp:nvSpPr>
      <dsp:spPr>
        <a:xfrm>
          <a:off x="957071" y="2075473"/>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711200">
            <a:lnSpc>
              <a:spcPct val="90000"/>
            </a:lnSpc>
            <a:spcBef>
              <a:spcPct val="0"/>
            </a:spcBef>
            <a:spcAft>
              <a:spcPct val="35000"/>
            </a:spcAft>
            <a:buNone/>
          </a:pPr>
          <a:r>
            <a:rPr lang="en-US" sz="1600" kern="1200"/>
            <a:t>• Self Driving Cars – pedestrian/car detection • Face recognition • Object detection • Handwriting Recognition • License plate numbers detection • Snapchat filters</a:t>
          </a:r>
        </a:p>
      </dsp:txBody>
      <dsp:txXfrm>
        <a:off x="957071" y="2075473"/>
        <a:ext cx="5671732" cy="828633"/>
      </dsp:txXfrm>
    </dsp:sp>
    <dsp:sp modelId="{D60F116D-C88A-4318-A7D6-C6FBE2387549}">
      <dsp:nvSpPr>
        <dsp:cNvPr id="0" name=""/>
        <dsp:cNvSpPr/>
      </dsp:nvSpPr>
      <dsp:spPr>
        <a:xfrm>
          <a:off x="0" y="3111265"/>
          <a:ext cx="6628804" cy="82863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98260A-13FA-4A5F-B966-0A411BBC06F1}">
      <dsp:nvSpPr>
        <dsp:cNvPr id="0" name=""/>
        <dsp:cNvSpPr/>
      </dsp:nvSpPr>
      <dsp:spPr>
        <a:xfrm>
          <a:off x="250661" y="3297708"/>
          <a:ext cx="455748" cy="4557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8B0DA9E-736F-4661-B1E3-4C2E5787F087}">
      <dsp:nvSpPr>
        <dsp:cNvPr id="0" name=""/>
        <dsp:cNvSpPr/>
      </dsp:nvSpPr>
      <dsp:spPr>
        <a:xfrm>
          <a:off x="957071" y="3111265"/>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711200">
            <a:lnSpc>
              <a:spcPct val="90000"/>
            </a:lnSpc>
            <a:spcBef>
              <a:spcPct val="0"/>
            </a:spcBef>
            <a:spcAft>
              <a:spcPct val="35000"/>
            </a:spcAft>
            <a:buNone/>
          </a:pPr>
          <a:r>
            <a:rPr lang="en-US" sz="1600" kern="1200"/>
            <a:t>Challenges:</a:t>
          </a:r>
        </a:p>
      </dsp:txBody>
      <dsp:txXfrm>
        <a:off x="957071" y="3111265"/>
        <a:ext cx="5671732" cy="828633"/>
      </dsp:txXfrm>
    </dsp:sp>
    <dsp:sp modelId="{E3C736EF-0263-4557-BF90-6FF0E91314D9}">
      <dsp:nvSpPr>
        <dsp:cNvPr id="0" name=""/>
        <dsp:cNvSpPr/>
      </dsp:nvSpPr>
      <dsp:spPr>
        <a:xfrm>
          <a:off x="0" y="4147057"/>
          <a:ext cx="6628804" cy="82863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D2F59-6196-47E6-AB25-C36D90C8F146}">
      <dsp:nvSpPr>
        <dsp:cNvPr id="0" name=""/>
        <dsp:cNvSpPr/>
      </dsp:nvSpPr>
      <dsp:spPr>
        <a:xfrm>
          <a:off x="250661" y="4333499"/>
          <a:ext cx="455748" cy="4557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2373B0-8954-4BF1-BD9F-E92648796C99}">
      <dsp:nvSpPr>
        <dsp:cNvPr id="0" name=""/>
        <dsp:cNvSpPr/>
      </dsp:nvSpPr>
      <dsp:spPr>
        <a:xfrm>
          <a:off x="957071" y="4147057"/>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711200">
            <a:lnSpc>
              <a:spcPct val="90000"/>
            </a:lnSpc>
            <a:spcBef>
              <a:spcPct val="0"/>
            </a:spcBef>
            <a:spcAft>
              <a:spcPct val="35000"/>
            </a:spcAft>
            <a:buNone/>
          </a:pPr>
          <a:r>
            <a:rPr lang="en-US" sz="1600" kern="1200"/>
            <a:t>• Viewpoints • Camera limitation • Lighting • Scaling • Object variation</a:t>
          </a:r>
        </a:p>
      </dsp:txBody>
      <dsp:txXfrm>
        <a:off x="957071" y="4147057"/>
        <a:ext cx="5671732" cy="8286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10/18/19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zyousefi105/portfolio/tree/master/autonomouscars/computer_vision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en.wikipedia.org/wiki/Kernel_(image_process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localhost:8889/notebooks/autonomouscars/computer_vision1/Lecture%204.11%20Convolution%20Sharpening%20and%20Blurring.ipynb" TargetMode="External"/><Relationship Id="rId2" Type="http://schemas.openxmlformats.org/officeDocument/2006/relationships/hyperlink" Target="http://localhost:8889/notebooks/autonomouscars/computer_vision1/Lecture%204.9%20Color%20Spaces%20HSV%20RGB%20BGR%20GRAY%20and%20Merge%26Split.ipynb" TargetMode="External"/><Relationship Id="rId1" Type="http://schemas.openxmlformats.org/officeDocument/2006/relationships/slideLayout" Target="../slideLayouts/slideLayout2.xml"/><Relationship Id="rId6" Type="http://schemas.openxmlformats.org/officeDocument/2006/relationships/hyperlink" Target="http://localhost:8889/tree/autonomouscars/computer_vision1" TargetMode="External"/><Relationship Id="rId5" Type="http://schemas.openxmlformats.org/officeDocument/2006/relationships/hyperlink" Target="http://localhost:8889/notebooks/autonomouscars/computer_vision1/Lecture%204.14%20Canny%20Sobel%20and%20Laplace%20Edge%20Detection%20using%20Webcam.ipynb" TargetMode="External"/><Relationship Id="rId4" Type="http://schemas.openxmlformats.org/officeDocument/2006/relationships/hyperlink" Target="http://localhost:8889/notebooks/autonomouscars/computer_vision1/Lecture%204.13%20Edge%20Detection%20-%20Sobel%20Laplace%20and%20Canny.ipynb"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zyousefi105/portfolio/tree/master/autonomouscars/computer_vision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titlemax.com/resources/history-of-the-autonomous-ca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localhost:8888/tree/autonomouscars/computer_vision3" TargetMode="External"/><Relationship Id="rId2" Type="http://schemas.openxmlformats.org/officeDocument/2006/relationships/hyperlink" Target="http://localhost:8888/tree/autonomouscars/machine_learning1"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zyousefi105/portfolio/tree/master/autonomouscars/deep_learning_tensorflow2"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8EB5A-0C71-DB4A-BF04-9E5EC972127E}"/>
              </a:ext>
            </a:extLst>
          </p:cNvPr>
          <p:cNvSpPr>
            <a:spLocks noGrp="1"/>
          </p:cNvSpPr>
          <p:nvPr>
            <p:ph type="ctrTitle"/>
          </p:nvPr>
        </p:nvSpPr>
        <p:spPr>
          <a:xfrm>
            <a:off x="4419136" y="1020871"/>
            <a:ext cx="6960759" cy="2849671"/>
          </a:xfrm>
        </p:spPr>
        <p:txBody>
          <a:bodyPr>
            <a:normAutofit/>
          </a:bodyPr>
          <a:lstStyle/>
          <a:p>
            <a:pPr algn="l"/>
            <a:r>
              <a:rPr lang="en-US" sz="6000" b="1" i="1" dirty="0">
                <a:solidFill>
                  <a:srgbClr val="FFFFFF"/>
                </a:solidFill>
              </a:rPr>
              <a:t>Autonomous Cars</a:t>
            </a:r>
            <a:endParaRPr lang="en-US" sz="6000" dirty="0">
              <a:solidFill>
                <a:srgbClr val="FFFFFF"/>
              </a:solidFill>
            </a:endParaRPr>
          </a:p>
        </p:txBody>
      </p:sp>
      <p:sp>
        <p:nvSpPr>
          <p:cNvPr id="3" name="Subtitle 2">
            <a:extLst>
              <a:ext uri="{FF2B5EF4-FFF2-40B4-BE49-F238E27FC236}">
                <a16:creationId xmlns:a16="http://schemas.microsoft.com/office/drawing/2014/main" id="{BEE87CF8-F6C4-5D4B-8767-37176DF27F85}"/>
              </a:ext>
            </a:extLst>
          </p:cNvPr>
          <p:cNvSpPr>
            <a:spLocks noGrp="1"/>
          </p:cNvSpPr>
          <p:nvPr>
            <p:ph type="subTitle" idx="1"/>
          </p:nvPr>
        </p:nvSpPr>
        <p:spPr>
          <a:xfrm>
            <a:off x="4548104" y="3962088"/>
            <a:ext cx="6112077" cy="1186108"/>
          </a:xfrm>
        </p:spPr>
        <p:txBody>
          <a:bodyPr>
            <a:normAutofit/>
          </a:bodyPr>
          <a:lstStyle/>
          <a:p>
            <a:pPr algn="l"/>
            <a:r>
              <a:rPr lang="en-US" b="1" i="1" dirty="0">
                <a:solidFill>
                  <a:srgbClr val="FFFFFF">
                    <a:alpha val="70000"/>
                  </a:srgbClr>
                </a:solidFill>
              </a:rPr>
              <a:t>Computer Vision and Deep Learning</a:t>
            </a:r>
            <a:endParaRPr lang="en-US" dirty="0">
              <a:solidFill>
                <a:srgbClr val="FFFFFF">
                  <a:alpha val="70000"/>
                </a:srgbClr>
              </a:solidFill>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28346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7721EE4-3E41-5247-9259-6ACB4A686F70}"/>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nSpc>
                <a:spcPct val="90000"/>
              </a:lnSpc>
            </a:pPr>
            <a:r>
              <a:rPr lang="en-US" sz="3800" b="1"/>
              <a:t>HOW DIGITALLY REPRESENT A COLORED IMAGE? </a:t>
            </a:r>
            <a:br>
              <a:rPr lang="en-US" sz="3800"/>
            </a:br>
            <a:endParaRPr lang="en-US" sz="3800"/>
          </a:p>
        </p:txBody>
      </p:sp>
      <p:sp>
        <p:nvSpPr>
          <p:cNvPr id="25" name="Rectangle 24">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ABB0DC50-35C6-8946-84EF-92C129BE36C4}"/>
              </a:ext>
            </a:extLst>
          </p:cNvPr>
          <p:cNvPicPr>
            <a:picLocks noChangeAspect="1"/>
          </p:cNvPicPr>
          <p:nvPr/>
        </p:nvPicPr>
        <p:blipFill rotWithShape="1">
          <a:blip r:embed="rId2"/>
          <a:srcRect t="2694" r="2" b="2"/>
          <a:stretch/>
        </p:blipFill>
        <p:spPr>
          <a:xfrm>
            <a:off x="20" y="3"/>
            <a:ext cx="6050260" cy="4091667"/>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BA53A39B-073F-374D-B47D-0C32C5E5F18E}"/>
              </a:ext>
            </a:extLst>
          </p:cNvPr>
          <p:cNvPicPr>
            <a:picLocks noGrp="1" noChangeAspect="1"/>
          </p:cNvPicPr>
          <p:nvPr>
            <p:ph idx="1"/>
          </p:nvPr>
        </p:nvPicPr>
        <p:blipFill rotWithShape="1">
          <a:blip r:embed="rId3"/>
          <a:srcRect l="8337" r="-2" b="-2"/>
          <a:stretch/>
        </p:blipFill>
        <p:spPr>
          <a:xfrm>
            <a:off x="6141719" y="-683"/>
            <a:ext cx="6050280" cy="4092348"/>
          </a:xfrm>
          <a:prstGeom prst="rect">
            <a:avLst/>
          </a:prstGeom>
        </p:spPr>
      </p:pic>
    </p:spTree>
    <p:extLst>
      <p:ext uri="{BB962C8B-B14F-4D97-AF65-F5344CB8AC3E}">
        <p14:creationId xmlns:p14="http://schemas.microsoft.com/office/powerpoint/2010/main" val="369696242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6C9771-B0F7-0941-B22F-79870D95B5E8}"/>
              </a:ext>
            </a:extLst>
          </p:cNvPr>
          <p:cNvSpPr>
            <a:spLocks noGrp="1"/>
          </p:cNvSpPr>
          <p:nvPr>
            <p:ph type="title"/>
          </p:nvPr>
        </p:nvSpPr>
        <p:spPr>
          <a:xfrm>
            <a:off x="643467" y="816638"/>
            <a:ext cx="3367359" cy="5224724"/>
          </a:xfrm>
        </p:spPr>
        <p:txBody>
          <a:bodyPr anchor="ctr">
            <a:normAutofit/>
          </a:bodyPr>
          <a:lstStyle/>
          <a:p>
            <a:r>
              <a:rPr lang="en-US" dirty="0"/>
              <a:t>Activity1:</a:t>
            </a:r>
          </a:p>
        </p:txBody>
      </p:sp>
      <p:sp>
        <p:nvSpPr>
          <p:cNvPr id="3" name="Content Placeholder 2">
            <a:extLst>
              <a:ext uri="{FF2B5EF4-FFF2-40B4-BE49-F238E27FC236}">
                <a16:creationId xmlns:a16="http://schemas.microsoft.com/office/drawing/2014/main" id="{43BAFA00-18BF-DC40-8CEC-01E7AA3114D6}"/>
              </a:ext>
            </a:extLst>
          </p:cNvPr>
          <p:cNvSpPr>
            <a:spLocks noGrp="1"/>
          </p:cNvSpPr>
          <p:nvPr>
            <p:ph idx="1"/>
          </p:nvPr>
        </p:nvSpPr>
        <p:spPr>
          <a:xfrm>
            <a:off x="4654295" y="816638"/>
            <a:ext cx="4619706" cy="5224724"/>
          </a:xfrm>
        </p:spPr>
        <p:txBody>
          <a:bodyPr anchor="ctr">
            <a:normAutofit/>
          </a:bodyPr>
          <a:lstStyle/>
          <a:p>
            <a:r>
              <a:rPr lang="en-US" dirty="0"/>
              <a:t>View Colored Image and convert to gray</a:t>
            </a:r>
          </a:p>
          <a:p>
            <a:r>
              <a:rPr lang="en-US" dirty="0"/>
              <a:t>Detect lane lines in grey scale image</a:t>
            </a:r>
          </a:p>
          <a:p>
            <a:r>
              <a:rPr lang="en-US" dirty="0"/>
              <a:t>Detect lane lines in colored image</a:t>
            </a:r>
          </a:p>
          <a:p>
            <a:r>
              <a:rPr lang="en-US" dirty="0">
                <a:hlinkClick r:id="rId2"/>
              </a:rPr>
              <a:t>https://github.com/zyousefi105/portfolio/tree/master/autonomouscars/computer_vision1</a:t>
            </a:r>
            <a:endParaRPr lang="en-US" dirty="0"/>
          </a:p>
        </p:txBody>
      </p:sp>
    </p:spTree>
    <p:extLst>
      <p:ext uri="{BB962C8B-B14F-4D97-AF65-F5344CB8AC3E}">
        <p14:creationId xmlns:p14="http://schemas.microsoft.com/office/powerpoint/2010/main" val="839231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879DAA-01F0-7349-82FC-65203B9B146A}"/>
              </a:ext>
            </a:extLst>
          </p:cNvPr>
          <p:cNvSpPr>
            <a:spLocks noGrp="1"/>
          </p:cNvSpPr>
          <p:nvPr>
            <p:ph idx="1"/>
          </p:nvPr>
        </p:nvSpPr>
        <p:spPr>
          <a:xfrm>
            <a:off x="677334" y="1253067"/>
            <a:ext cx="6155266" cy="4351866"/>
          </a:xfrm>
        </p:spPr>
        <p:txBody>
          <a:bodyPr anchor="ctr">
            <a:normAutofit/>
          </a:bodyPr>
          <a:lstStyle/>
          <a:p>
            <a:pPr>
              <a:lnSpc>
                <a:spcPct val="90000"/>
              </a:lnSpc>
            </a:pPr>
            <a:r>
              <a:rPr lang="en-US" sz="1400"/>
              <a:t>Challenges?</a:t>
            </a:r>
          </a:p>
          <a:p>
            <a:pPr>
              <a:lnSpc>
                <a:spcPct val="90000"/>
              </a:lnSpc>
            </a:pPr>
            <a:r>
              <a:rPr lang="en-US" sz="1400"/>
              <a:t>What if the lane </a:t>
            </a:r>
            <a:r>
              <a:rPr lang="en-US" sz="1400" err="1"/>
              <a:t>colour</a:t>
            </a:r>
            <a:r>
              <a:rPr lang="en-US" sz="1400"/>
              <a:t> is not white? </a:t>
            </a:r>
          </a:p>
          <a:p>
            <a:pPr>
              <a:lnSpc>
                <a:spcPct val="90000"/>
              </a:lnSpc>
            </a:pPr>
            <a:r>
              <a:rPr lang="en-US" sz="1400"/>
              <a:t>What if it is dark outside under different weather or lighting conditions? </a:t>
            </a:r>
          </a:p>
          <a:p>
            <a:pPr>
              <a:lnSpc>
                <a:spcPct val="90000"/>
              </a:lnSpc>
            </a:pPr>
            <a:r>
              <a:rPr lang="en-US" sz="1400" b="1"/>
              <a:t>SOLUTIONS? </a:t>
            </a:r>
            <a:endParaRPr lang="en-US" sz="1400"/>
          </a:p>
          <a:p>
            <a:pPr>
              <a:lnSpc>
                <a:spcPct val="90000"/>
              </a:lnSpc>
            </a:pPr>
            <a:r>
              <a:rPr lang="en-US" sz="1400"/>
              <a:t>More advance features like edge corner has to be extracted from the camera image using more sophisticated computer vision techniques. </a:t>
            </a:r>
          </a:p>
          <a:p>
            <a:pPr>
              <a:lnSpc>
                <a:spcPct val="90000"/>
              </a:lnSpc>
            </a:pPr>
            <a:r>
              <a:rPr lang="en-US" sz="1400"/>
              <a:t>Vehicles use LiDAR systems to create high resolution 3D digital maps of the surroundings. </a:t>
            </a:r>
          </a:p>
          <a:p>
            <a:pPr>
              <a:lnSpc>
                <a:spcPct val="90000"/>
              </a:lnSpc>
            </a:pPr>
            <a:r>
              <a:rPr lang="en-US" sz="1400"/>
              <a:t>Example: in ideal weather conditions, the car collects 2.8 million laser points per second to create the LiDAR map </a:t>
            </a:r>
          </a:p>
          <a:p>
            <a:pPr>
              <a:lnSpc>
                <a:spcPct val="90000"/>
              </a:lnSpc>
            </a:pPr>
            <a:r>
              <a:rPr lang="en-US" sz="1400"/>
              <a:t>This is equivalent to collecting up to 600 gigabytes of data per hour. </a:t>
            </a:r>
          </a:p>
          <a:p>
            <a:pPr>
              <a:lnSpc>
                <a:spcPct val="90000"/>
              </a:lnSpc>
            </a:pPr>
            <a:r>
              <a:rPr lang="en-US" sz="1400"/>
              <a:t>The car can utilize the map created of the commute during summertime to </a:t>
            </a:r>
          </a:p>
          <a:p>
            <a:pPr>
              <a:lnSpc>
                <a:spcPct val="90000"/>
              </a:lnSpc>
            </a:pPr>
            <a:endParaRPr lang="en-US" sz="1400"/>
          </a:p>
        </p:txBody>
      </p:sp>
      <p:sp>
        <p:nvSpPr>
          <p:cNvPr id="10"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6CDB5D9-CEC5-BA47-B4A9-F2795644EF38}"/>
              </a:ext>
            </a:extLst>
          </p:cNvPr>
          <p:cNvSpPr>
            <a:spLocks noGrp="1"/>
          </p:cNvSpPr>
          <p:nvPr>
            <p:ph type="title"/>
          </p:nvPr>
        </p:nvSpPr>
        <p:spPr>
          <a:xfrm>
            <a:off x="7829658" y="1253067"/>
            <a:ext cx="3371742" cy="4351866"/>
          </a:xfrm>
        </p:spPr>
        <p:txBody>
          <a:bodyPr anchor="ctr">
            <a:normAutofit/>
          </a:bodyPr>
          <a:lstStyle/>
          <a:p>
            <a:r>
              <a:rPr lang="en-US" b="1">
                <a:solidFill>
                  <a:schemeClr val="bg1"/>
                </a:solidFill>
              </a:rPr>
              <a:t>COLOR SELECTION </a:t>
            </a:r>
            <a:br>
              <a:rPr lang="en-US">
                <a:solidFill>
                  <a:schemeClr val="bg1"/>
                </a:solidFill>
              </a:rPr>
            </a:br>
            <a:endParaRPr lang="en-US">
              <a:solidFill>
                <a:schemeClr val="bg1"/>
              </a:solidFill>
            </a:endParaRPr>
          </a:p>
        </p:txBody>
      </p:sp>
    </p:spTree>
    <p:extLst>
      <p:ext uri="{BB962C8B-B14F-4D97-AF65-F5344CB8AC3E}">
        <p14:creationId xmlns:p14="http://schemas.microsoft.com/office/powerpoint/2010/main" val="4268224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079CF-59E0-B247-8A86-96DEDF4798AD}"/>
              </a:ext>
            </a:extLst>
          </p:cNvPr>
          <p:cNvSpPr>
            <a:spLocks noGrp="1"/>
          </p:cNvSpPr>
          <p:nvPr>
            <p:ph type="title"/>
          </p:nvPr>
        </p:nvSpPr>
        <p:spPr>
          <a:xfrm>
            <a:off x="1043950" y="1179151"/>
            <a:ext cx="3300646" cy="4463889"/>
          </a:xfrm>
        </p:spPr>
        <p:txBody>
          <a:bodyPr anchor="ctr">
            <a:normAutofit/>
          </a:bodyPr>
          <a:lstStyle/>
          <a:p>
            <a:r>
              <a:rPr lang="en-US" b="1" dirty="0"/>
              <a:t>COLOR SPACES: </a:t>
            </a:r>
            <a:br>
              <a:rPr lang="en-US" dirty="0"/>
            </a:br>
            <a:endParaRPr lang="en-US" dirty="0"/>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85197D-FF1F-2045-BE44-A0ADDAB1ABC7}"/>
              </a:ext>
            </a:extLst>
          </p:cNvPr>
          <p:cNvSpPr>
            <a:spLocks noGrp="1"/>
          </p:cNvSpPr>
          <p:nvPr>
            <p:ph idx="1"/>
          </p:nvPr>
        </p:nvSpPr>
        <p:spPr>
          <a:xfrm>
            <a:off x="4978918" y="1109145"/>
            <a:ext cx="6341016" cy="4603900"/>
          </a:xfrm>
        </p:spPr>
        <p:txBody>
          <a:bodyPr anchor="ctr">
            <a:normAutofit/>
          </a:bodyPr>
          <a:lstStyle/>
          <a:p>
            <a:pPr>
              <a:lnSpc>
                <a:spcPct val="90000"/>
              </a:lnSpc>
            </a:pPr>
            <a:r>
              <a:rPr lang="en-US" b="1" dirty="0"/>
              <a:t>RGB </a:t>
            </a:r>
            <a:endParaRPr lang="en-US"/>
          </a:p>
          <a:p>
            <a:pPr>
              <a:lnSpc>
                <a:spcPct val="90000"/>
              </a:lnSpc>
            </a:pPr>
            <a:r>
              <a:rPr lang="en-US" dirty="0"/>
              <a:t>• RGB color space is made of red, green, and blue and mixing them up can produce any color defined by those primary colors. </a:t>
            </a:r>
            <a:endParaRPr lang="en-US"/>
          </a:p>
          <a:p>
            <a:pPr>
              <a:lnSpc>
                <a:spcPct val="90000"/>
              </a:lnSpc>
            </a:pPr>
            <a:r>
              <a:rPr lang="en-US" b="1" dirty="0"/>
              <a:t>HSV </a:t>
            </a:r>
            <a:endParaRPr lang="en-US"/>
          </a:p>
          <a:p>
            <a:pPr>
              <a:lnSpc>
                <a:spcPct val="90000"/>
              </a:lnSpc>
            </a:pPr>
            <a:r>
              <a:rPr lang="en-US" dirty="0"/>
              <a:t>HSV (Hue, Saturation &amp; Value/Brightness) is a color space that stores color information in a cylindrical representation. </a:t>
            </a:r>
            <a:endParaRPr lang="en-US"/>
          </a:p>
          <a:p>
            <a:pPr>
              <a:lnSpc>
                <a:spcPct val="90000"/>
              </a:lnSpc>
            </a:pPr>
            <a:r>
              <a:rPr lang="en-US" dirty="0"/>
              <a:t>HSV color space aligns with the way human vision perceives color-making attributes. o Hue – Color Value (0 – 179)</a:t>
            </a:r>
            <a:br>
              <a:rPr lang="en-US" dirty="0"/>
            </a:br>
            <a:r>
              <a:rPr lang="en-US" dirty="0"/>
              <a:t>o Saturation – Vibrancy of color (0-255)</a:t>
            </a:r>
            <a:br>
              <a:rPr lang="en-US" dirty="0"/>
            </a:br>
            <a:r>
              <a:rPr lang="en-US" dirty="0"/>
              <a:t>o Value – Brightness or intensity (0-255) </a:t>
            </a:r>
            <a:endParaRPr lang="en-US"/>
          </a:p>
          <a:p>
            <a:pPr>
              <a:lnSpc>
                <a:spcPct val="90000"/>
              </a:lnSpc>
            </a:pPr>
            <a:r>
              <a:rPr lang="en-US" dirty="0"/>
              <a:t>Learn how to convert from RGB to HSV: </a:t>
            </a:r>
            <a:endParaRPr lang="en-US"/>
          </a:p>
          <a:p>
            <a:pPr>
              <a:lnSpc>
                <a:spcPct val="90000"/>
              </a:lnSpc>
            </a:pPr>
            <a:r>
              <a:rPr lang="en-US" dirty="0"/>
              <a:t>http://</a:t>
            </a:r>
            <a:r>
              <a:rPr lang="en-US" dirty="0" err="1"/>
              <a:t>www.javascripter.net</a:t>
            </a:r>
            <a:r>
              <a:rPr lang="en-US" dirty="0"/>
              <a:t>/</a:t>
            </a:r>
            <a:r>
              <a:rPr lang="en-US" dirty="0" err="1"/>
              <a:t>faq</a:t>
            </a:r>
            <a:r>
              <a:rPr lang="en-US" dirty="0"/>
              <a:t>/rgb2hsv.htm </a:t>
            </a:r>
            <a:endParaRPr lang="en-US"/>
          </a:p>
          <a:p>
            <a:pPr>
              <a:lnSpc>
                <a:spcPct val="90000"/>
              </a:lnSpc>
            </a:pPr>
            <a:endParaRPr lang="en-US"/>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4998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EFBFDC4-2752-4D4C-A236-18E82B8C3D01}"/>
              </a:ext>
            </a:extLst>
          </p:cNvPr>
          <p:cNvSpPr>
            <a:spLocks noGrp="1"/>
          </p:cNvSpPr>
          <p:nvPr>
            <p:ph type="title"/>
          </p:nvPr>
        </p:nvSpPr>
        <p:spPr>
          <a:xfrm>
            <a:off x="677334" y="609600"/>
            <a:ext cx="3843375" cy="5175624"/>
          </a:xfrm>
        </p:spPr>
        <p:txBody>
          <a:bodyPr anchor="ctr">
            <a:normAutofit/>
          </a:bodyPr>
          <a:lstStyle/>
          <a:p>
            <a:r>
              <a:rPr lang="en-US" b="1">
                <a:solidFill>
                  <a:schemeClr val="tx1">
                    <a:lumMod val="85000"/>
                    <a:lumOff val="15000"/>
                  </a:schemeClr>
                </a:solidFill>
              </a:rPr>
              <a:t>CONVOLUTIONS: </a:t>
            </a:r>
            <a:br>
              <a:rPr lang="en-US">
                <a:solidFill>
                  <a:schemeClr val="tx1">
                    <a:lumMod val="85000"/>
                    <a:lumOff val="15000"/>
                  </a:schemeClr>
                </a:solidFill>
              </a:rPr>
            </a:br>
            <a:endParaRPr lang="en-US">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7C6A3DD-5717-ED44-B854-AB9388FBEAFE}"/>
              </a:ext>
            </a:extLst>
          </p:cNvPr>
          <p:cNvSpPr>
            <a:spLocks noGrp="1"/>
          </p:cNvSpPr>
          <p:nvPr>
            <p:ph idx="1"/>
          </p:nvPr>
        </p:nvSpPr>
        <p:spPr>
          <a:xfrm>
            <a:off x="6116084" y="609601"/>
            <a:ext cx="5511296" cy="5175624"/>
          </a:xfrm>
        </p:spPr>
        <p:txBody>
          <a:bodyPr anchor="ctr">
            <a:normAutofit/>
          </a:bodyPr>
          <a:lstStyle/>
          <a:p>
            <a:r>
              <a:rPr lang="en-US" b="1">
                <a:solidFill>
                  <a:srgbClr val="FFFFFF"/>
                </a:solidFill>
              </a:rPr>
              <a:t>INTUITION </a:t>
            </a:r>
            <a:endParaRPr lang="en-US">
              <a:solidFill>
                <a:srgbClr val="FFFFFF"/>
              </a:solidFill>
            </a:endParaRPr>
          </a:p>
          <a:p>
            <a:r>
              <a:rPr lang="en-US">
                <a:solidFill>
                  <a:srgbClr val="FFFFFF"/>
                </a:solidFill>
              </a:rPr>
              <a:t>Convolutions use a kernel matrix to scan a given image and apply a filter to obtain a certain effect. </a:t>
            </a:r>
          </a:p>
          <a:p>
            <a:r>
              <a:rPr lang="en-US">
                <a:solidFill>
                  <a:srgbClr val="FFFFFF"/>
                </a:solidFill>
              </a:rPr>
              <a:t>An image Kernel is a matrix used to apply effects such as blurring and sharpening. </a:t>
            </a:r>
          </a:p>
          <a:p>
            <a:r>
              <a:rPr lang="en-US">
                <a:solidFill>
                  <a:srgbClr val="FFFFFF"/>
                </a:solidFill>
              </a:rPr>
              <a:t>Kernels are used in machine learning for </a:t>
            </a:r>
            <a:r>
              <a:rPr lang="en-US" i="1">
                <a:solidFill>
                  <a:srgbClr val="FFFFFF"/>
                </a:solidFill>
              </a:rPr>
              <a:t>feature extraction </a:t>
            </a:r>
            <a:r>
              <a:rPr lang="en-US">
                <a:solidFill>
                  <a:srgbClr val="FFFFFF"/>
                </a:solidFill>
              </a:rPr>
              <a:t>to select most important pixels of an image. </a:t>
            </a:r>
          </a:p>
          <a:p>
            <a:r>
              <a:rPr lang="en-US">
                <a:solidFill>
                  <a:srgbClr val="FFFFFF"/>
                </a:solidFill>
              </a:rPr>
              <a:t>Convolution preserves the spatial relationship between pixels. </a:t>
            </a:r>
          </a:p>
          <a:p>
            <a:endParaRPr lang="en-US">
              <a:solidFill>
                <a:srgbClr val="FFFFFF"/>
              </a:solidFill>
            </a:endParaRPr>
          </a:p>
        </p:txBody>
      </p:sp>
    </p:spTree>
    <p:extLst>
      <p:ext uri="{BB962C8B-B14F-4D97-AF65-F5344CB8AC3E}">
        <p14:creationId xmlns:p14="http://schemas.microsoft.com/office/powerpoint/2010/main" val="158914283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AA1D1-0317-484E-996C-389B6A666067}"/>
              </a:ext>
            </a:extLst>
          </p:cNvPr>
          <p:cNvSpPr>
            <a:spLocks noGrp="1"/>
          </p:cNvSpPr>
          <p:nvPr>
            <p:ph type="title"/>
          </p:nvPr>
        </p:nvSpPr>
        <p:spPr>
          <a:xfrm>
            <a:off x="1043950" y="1179151"/>
            <a:ext cx="3300646" cy="4463889"/>
          </a:xfrm>
        </p:spPr>
        <p:txBody>
          <a:bodyPr anchor="ctr">
            <a:normAutofit/>
          </a:bodyPr>
          <a:lstStyle/>
          <a:p>
            <a:r>
              <a:rPr lang="en-US" b="1"/>
              <a:t>SHARPENING AND BLURRING </a:t>
            </a:r>
            <a:br>
              <a:rPr lang="en-US"/>
            </a:br>
            <a:endParaRPr lang="en-US" dirty="0"/>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5B3E91-926C-D340-98FC-1322C3549798}"/>
              </a:ext>
            </a:extLst>
          </p:cNvPr>
          <p:cNvSpPr>
            <a:spLocks noGrp="1"/>
          </p:cNvSpPr>
          <p:nvPr>
            <p:ph idx="1"/>
          </p:nvPr>
        </p:nvSpPr>
        <p:spPr>
          <a:xfrm>
            <a:off x="4978918" y="1109145"/>
            <a:ext cx="6341016" cy="4603900"/>
          </a:xfrm>
        </p:spPr>
        <p:txBody>
          <a:bodyPr anchor="ctr">
            <a:normAutofit/>
          </a:bodyPr>
          <a:lstStyle/>
          <a:p>
            <a:r>
              <a:rPr lang="en-US" dirty="0"/>
              <a:t>The </a:t>
            </a:r>
            <a:r>
              <a:rPr lang="en-US" b="1" dirty="0"/>
              <a:t>sharpen </a:t>
            </a:r>
            <a:r>
              <a:rPr lang="en-US" dirty="0"/>
              <a:t>kernel emphasizes differences in adjacent pixel values which makes the image look more vivid. </a:t>
            </a:r>
          </a:p>
          <a:p>
            <a:r>
              <a:rPr lang="en-US" dirty="0"/>
              <a:t>The technique is used to bring out detail in an image by enhancing the contrast of pixels on edges. </a:t>
            </a:r>
          </a:p>
          <a:p>
            <a:endParaRPr lang="en-US" dirty="0"/>
          </a:p>
          <a:p>
            <a:r>
              <a:rPr lang="en-US" dirty="0"/>
              <a:t>The </a:t>
            </a:r>
            <a:r>
              <a:rPr lang="en-US" b="1" dirty="0"/>
              <a:t>blurring </a:t>
            </a:r>
            <a:r>
              <a:rPr lang="en-US" dirty="0"/>
              <a:t>kernel is used to blur a given image by averaging each pixel value and its neighbors. </a:t>
            </a:r>
          </a:p>
          <a:p>
            <a:r>
              <a:rPr lang="en-US" dirty="0"/>
              <a:t>Blurring Kernel is an </a:t>
            </a:r>
            <a:r>
              <a:rPr lang="en-US" dirty="0" err="1"/>
              <a:t>NxN</a:t>
            </a:r>
            <a:r>
              <a:rPr lang="en-US" dirty="0"/>
              <a:t> matrix filled with ones. Normalization has to be performed. </a:t>
            </a:r>
          </a:p>
          <a:p>
            <a:r>
              <a:rPr lang="en-US" dirty="0"/>
              <a:t>The values in the matrix has to sum to 1, if sum doesn't add to 1 then image will be brighter or darker </a:t>
            </a:r>
          </a:p>
          <a:p>
            <a:r>
              <a:rPr lang="en-US" dirty="0">
                <a:hlinkClick r:id="rId2"/>
              </a:rPr>
              <a:t>https://en.wikipedia.org/wiki/Kernel_(image_processing)</a:t>
            </a:r>
            <a:endParaRPr lang="en-US" dirty="0"/>
          </a:p>
          <a:p>
            <a:endParaRPr lang="en-US" dirty="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81267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7" name="Rectangle 36">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F6DF122-C88D-5844-BBA9-74B1E9EC1D53}"/>
              </a:ext>
            </a:extLst>
          </p:cNvPr>
          <p:cNvPicPr>
            <a:picLocks noChangeAspect="1"/>
          </p:cNvPicPr>
          <p:nvPr/>
        </p:nvPicPr>
        <p:blipFill>
          <a:blip r:embed="rId2"/>
          <a:stretch>
            <a:fillRect/>
          </a:stretch>
        </p:blipFill>
        <p:spPr>
          <a:xfrm>
            <a:off x="1124262" y="2183545"/>
            <a:ext cx="4650004" cy="2499377"/>
          </a:xfrm>
          <a:prstGeom prst="rect">
            <a:avLst/>
          </a:prstGeom>
        </p:spPr>
      </p:pic>
      <p:cxnSp>
        <p:nvCxnSpPr>
          <p:cNvPr id="39" name="Straight Connector 38">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10;&#10;Description automatically generated">
            <a:extLst>
              <a:ext uri="{FF2B5EF4-FFF2-40B4-BE49-F238E27FC236}">
                <a16:creationId xmlns:a16="http://schemas.microsoft.com/office/drawing/2014/main" id="{705778FA-1171-8042-B97B-8D7529498DBB}"/>
              </a:ext>
            </a:extLst>
          </p:cNvPr>
          <p:cNvPicPr>
            <a:picLocks noGrp="1" noChangeAspect="1"/>
          </p:cNvPicPr>
          <p:nvPr>
            <p:ph idx="1"/>
          </p:nvPr>
        </p:nvPicPr>
        <p:blipFill>
          <a:blip r:embed="rId3"/>
          <a:stretch>
            <a:fillRect/>
          </a:stretch>
        </p:blipFill>
        <p:spPr>
          <a:xfrm>
            <a:off x="6414367" y="2770607"/>
            <a:ext cx="4650004" cy="1325251"/>
          </a:xfrm>
          <a:prstGeom prst="rect">
            <a:avLst/>
          </a:prstGeom>
        </p:spPr>
      </p:pic>
    </p:spTree>
    <p:extLst>
      <p:ext uri="{BB962C8B-B14F-4D97-AF65-F5344CB8AC3E}">
        <p14:creationId xmlns:p14="http://schemas.microsoft.com/office/powerpoint/2010/main" val="3859265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Shape 41">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FDA3BB-B8CD-C345-A7FB-726849E72CEB}"/>
              </a:ext>
            </a:extLst>
          </p:cNvPr>
          <p:cNvSpPr>
            <a:spLocks noGrp="1"/>
          </p:cNvSpPr>
          <p:nvPr>
            <p:ph type="title"/>
          </p:nvPr>
        </p:nvSpPr>
        <p:spPr>
          <a:xfrm>
            <a:off x="7181723" y="609600"/>
            <a:ext cx="4512989" cy="2227730"/>
          </a:xfrm>
        </p:spPr>
        <p:txBody>
          <a:bodyPr anchor="ctr">
            <a:normAutofit/>
          </a:bodyPr>
          <a:lstStyle/>
          <a:p>
            <a:pPr>
              <a:lnSpc>
                <a:spcPct val="90000"/>
              </a:lnSpc>
            </a:pPr>
            <a:r>
              <a:rPr lang="en-US" b="1">
                <a:solidFill>
                  <a:srgbClr val="FFFFFF"/>
                </a:solidFill>
              </a:rPr>
              <a:t>EDGE DETECTION AND GRADIENT CALCULATION </a:t>
            </a:r>
            <a:br>
              <a:rPr lang="en-US">
                <a:solidFill>
                  <a:srgbClr val="FFFFFF"/>
                </a:solidFill>
              </a:rPr>
            </a:br>
            <a:endParaRPr lang="en-US">
              <a:solidFill>
                <a:srgbClr val="FFFFFF"/>
              </a:solidFill>
            </a:endParaRPr>
          </a:p>
        </p:txBody>
      </p:sp>
      <p:pic>
        <p:nvPicPr>
          <p:cNvPr id="8" name="Picture 7">
            <a:extLst>
              <a:ext uri="{FF2B5EF4-FFF2-40B4-BE49-F238E27FC236}">
                <a16:creationId xmlns:a16="http://schemas.microsoft.com/office/drawing/2014/main" id="{D5BD124F-8B77-D240-BCAF-26C23D67357C}"/>
              </a:ext>
            </a:extLst>
          </p:cNvPr>
          <p:cNvPicPr>
            <a:picLocks noChangeAspect="1"/>
          </p:cNvPicPr>
          <p:nvPr/>
        </p:nvPicPr>
        <p:blipFill>
          <a:blip r:embed="rId2"/>
          <a:stretch>
            <a:fillRect/>
          </a:stretch>
        </p:blipFill>
        <p:spPr>
          <a:xfrm>
            <a:off x="757251" y="2326059"/>
            <a:ext cx="3856774" cy="2294780"/>
          </a:xfrm>
          <a:prstGeom prst="rect">
            <a:avLst/>
          </a:prstGeom>
        </p:spPr>
      </p:pic>
      <p:sp>
        <p:nvSpPr>
          <p:cNvPr id="3" name="Content Placeholder 2">
            <a:extLst>
              <a:ext uri="{FF2B5EF4-FFF2-40B4-BE49-F238E27FC236}">
                <a16:creationId xmlns:a16="http://schemas.microsoft.com/office/drawing/2014/main" id="{93358812-374F-FD4E-A877-9F60ECE0918C}"/>
              </a:ext>
            </a:extLst>
          </p:cNvPr>
          <p:cNvSpPr>
            <a:spLocks noGrp="1"/>
          </p:cNvSpPr>
          <p:nvPr>
            <p:ph idx="1"/>
          </p:nvPr>
        </p:nvSpPr>
        <p:spPr>
          <a:xfrm>
            <a:off x="7181725" y="2837329"/>
            <a:ext cx="4512988" cy="3317938"/>
          </a:xfrm>
        </p:spPr>
        <p:txBody>
          <a:bodyPr anchor="t">
            <a:normAutofit/>
          </a:bodyPr>
          <a:lstStyle/>
          <a:p>
            <a:pPr marL="0" indent="0">
              <a:buNone/>
            </a:pPr>
            <a:r>
              <a:rPr lang="en-US" altLang="en-US">
                <a:solidFill>
                  <a:srgbClr val="FFFFFF"/>
                </a:solidFill>
                <a:latin typeface="Roboto"/>
              </a:rPr>
              <a:t>Edge detection is a tool that identifies points in a digital image at which the image brightness changes sharply or </a:t>
            </a:r>
            <a:r>
              <a:rPr lang="en-US">
                <a:solidFill>
                  <a:srgbClr val="FFFFFF"/>
                </a:solidFill>
              </a:rPr>
              <a:t>has discontinuities. </a:t>
            </a:r>
            <a:endParaRPr lang="en-US" altLang="en-US">
              <a:solidFill>
                <a:srgbClr val="FFFFFF"/>
              </a:solidFill>
              <a:latin typeface="Roboto"/>
            </a:endParaRPr>
          </a:p>
          <a:p>
            <a:pPr marL="0" indent="0">
              <a:buNone/>
            </a:pPr>
            <a:endParaRPr lang="en-US" altLang="en-US">
              <a:solidFill>
                <a:srgbClr val="FFFFFF"/>
              </a:solidFill>
              <a:latin typeface="Roboto"/>
            </a:endParaRPr>
          </a:p>
          <a:p>
            <a:pPr marL="0" indent="0">
              <a:buNone/>
            </a:pPr>
            <a:r>
              <a:rPr lang="en-US">
                <a:solidFill>
                  <a:srgbClr val="FFFFFF"/>
                </a:solidFill>
              </a:rPr>
              <a:t>Edge detection is important tool in computer vision especially for feature extraction/detection. </a:t>
            </a:r>
          </a:p>
          <a:p>
            <a:pPr marL="0" indent="0">
              <a:buNone/>
            </a:pPr>
            <a:endParaRPr lang="en-US" altLang="en-US">
              <a:solidFill>
                <a:srgbClr val="FFFFFF"/>
              </a:solidFill>
            </a:endParaRPr>
          </a:p>
          <a:p>
            <a:pPr marL="0" indent="0">
              <a:buNone/>
            </a:pPr>
            <a:endParaRPr lang="en-US">
              <a:solidFill>
                <a:srgbClr val="FFFFFF"/>
              </a:solidFill>
            </a:endParaRPr>
          </a:p>
        </p:txBody>
      </p:sp>
    </p:spTree>
    <p:extLst>
      <p:ext uri="{BB962C8B-B14F-4D97-AF65-F5344CB8AC3E}">
        <p14:creationId xmlns:p14="http://schemas.microsoft.com/office/powerpoint/2010/main" val="847482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C119-7883-FA49-9ADA-05BCECFB1F99}"/>
              </a:ext>
            </a:extLst>
          </p:cNvPr>
          <p:cNvSpPr>
            <a:spLocks noGrp="1"/>
          </p:cNvSpPr>
          <p:nvPr>
            <p:ph type="title"/>
          </p:nvPr>
        </p:nvSpPr>
        <p:spPr>
          <a:xfrm>
            <a:off x="677334" y="609600"/>
            <a:ext cx="2938468" cy="5431762"/>
          </a:xfrm>
        </p:spPr>
        <p:txBody>
          <a:bodyPr anchor="ctr">
            <a:normAutofit/>
          </a:bodyPr>
          <a:lstStyle/>
          <a:p>
            <a:r>
              <a:rPr lang="en-US" b="1" dirty="0"/>
              <a:t>SOBEL </a:t>
            </a:r>
            <a:br>
              <a:rPr lang="en-US" dirty="0"/>
            </a:br>
            <a:endParaRPr lang="en-US" dirty="0"/>
          </a:p>
        </p:txBody>
      </p:sp>
      <p:sp>
        <p:nvSpPr>
          <p:cNvPr id="3" name="Content Placeholder 2">
            <a:extLst>
              <a:ext uri="{FF2B5EF4-FFF2-40B4-BE49-F238E27FC236}">
                <a16:creationId xmlns:a16="http://schemas.microsoft.com/office/drawing/2014/main" id="{57E7DF22-2EEA-1E45-AE13-22FEAC3D8143}"/>
              </a:ext>
            </a:extLst>
          </p:cNvPr>
          <p:cNvSpPr>
            <a:spLocks noGrp="1"/>
          </p:cNvSpPr>
          <p:nvPr>
            <p:ph idx="1"/>
          </p:nvPr>
        </p:nvSpPr>
        <p:spPr>
          <a:xfrm>
            <a:off x="3846889" y="609602"/>
            <a:ext cx="5424112" cy="3208334"/>
          </a:xfrm>
        </p:spPr>
        <p:txBody>
          <a:bodyPr>
            <a:normAutofit/>
          </a:bodyPr>
          <a:lstStyle/>
          <a:p>
            <a:pPr>
              <a:lnSpc>
                <a:spcPct val="90000"/>
              </a:lnSpc>
            </a:pPr>
            <a:r>
              <a:rPr lang="en-US"/>
              <a:t>Sobel edge detector is a gradient based method based on the first order derivatives. </a:t>
            </a:r>
          </a:p>
          <a:p>
            <a:pPr>
              <a:lnSpc>
                <a:spcPct val="90000"/>
              </a:lnSpc>
            </a:pPr>
            <a:r>
              <a:rPr lang="en-US"/>
              <a:t>It calculates the first derivatives of the image separately for X and Y axes. </a:t>
            </a:r>
          </a:p>
          <a:p>
            <a:pPr>
              <a:lnSpc>
                <a:spcPct val="90000"/>
              </a:lnSpc>
            </a:pPr>
            <a:r>
              <a:rPr lang="en-US"/>
              <a:t>Sobel uses two 3X3 kernels which are convolved with original image to calculate the derivatives. </a:t>
            </a:r>
          </a:p>
          <a:p>
            <a:pPr>
              <a:lnSpc>
                <a:spcPct val="90000"/>
              </a:lnSpc>
            </a:pPr>
            <a:r>
              <a:rPr lang="en-US"/>
              <a:t>For image </a:t>
            </a:r>
            <a:r>
              <a:rPr lang="en-US" b="1"/>
              <a:t>A </a:t>
            </a:r>
            <a:r>
              <a:rPr lang="en-US"/>
              <a:t>, </a:t>
            </a:r>
            <a:r>
              <a:rPr lang="en-US" b="1" err="1"/>
              <a:t>G</a:t>
            </a:r>
            <a:r>
              <a:rPr lang="en-US" i="1" err="1"/>
              <a:t>x</a:t>
            </a:r>
            <a:r>
              <a:rPr lang="en-US" i="1"/>
              <a:t> </a:t>
            </a:r>
            <a:r>
              <a:rPr lang="en-US"/>
              <a:t>and </a:t>
            </a:r>
            <a:r>
              <a:rPr lang="en-US" b="1" err="1"/>
              <a:t>G</a:t>
            </a:r>
            <a:r>
              <a:rPr lang="en-US" i="1" err="1"/>
              <a:t>y</a:t>
            </a:r>
            <a:r>
              <a:rPr lang="en-US" i="1"/>
              <a:t> </a:t>
            </a:r>
            <a:r>
              <a:rPr lang="en-US"/>
              <a:t>are two images representing horizontal and vertical derivative approximations: </a:t>
            </a:r>
          </a:p>
          <a:p>
            <a:pPr>
              <a:lnSpc>
                <a:spcPct val="90000"/>
              </a:lnSpc>
            </a:pPr>
            <a:endParaRPr lang="en-US"/>
          </a:p>
        </p:txBody>
      </p:sp>
      <p:pic>
        <p:nvPicPr>
          <p:cNvPr id="5" name="Picture 4" descr="A picture containing object&#10;&#10;Description automatically generated">
            <a:extLst>
              <a:ext uri="{FF2B5EF4-FFF2-40B4-BE49-F238E27FC236}">
                <a16:creationId xmlns:a16="http://schemas.microsoft.com/office/drawing/2014/main" id="{2DEDA259-43E8-8E4A-992C-C9D80052619C}"/>
              </a:ext>
            </a:extLst>
          </p:cNvPr>
          <p:cNvPicPr>
            <a:picLocks noChangeAspect="1"/>
          </p:cNvPicPr>
          <p:nvPr/>
        </p:nvPicPr>
        <p:blipFill>
          <a:blip r:embed="rId2"/>
          <a:stretch>
            <a:fillRect/>
          </a:stretch>
        </p:blipFill>
        <p:spPr>
          <a:xfrm>
            <a:off x="2146567" y="4077493"/>
            <a:ext cx="6568807" cy="1937798"/>
          </a:xfrm>
          <a:prstGeom prst="rect">
            <a:avLst/>
          </a:prstGeom>
        </p:spPr>
      </p:pic>
    </p:spTree>
    <p:extLst>
      <p:ext uri="{BB962C8B-B14F-4D97-AF65-F5344CB8AC3E}">
        <p14:creationId xmlns:p14="http://schemas.microsoft.com/office/powerpoint/2010/main" val="3770908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700B-A2DA-3F46-8B6E-527B8AA216AD}"/>
              </a:ext>
            </a:extLst>
          </p:cNvPr>
          <p:cNvSpPr>
            <a:spLocks noGrp="1"/>
          </p:cNvSpPr>
          <p:nvPr>
            <p:ph type="title"/>
          </p:nvPr>
        </p:nvSpPr>
        <p:spPr>
          <a:xfrm>
            <a:off x="677334" y="609600"/>
            <a:ext cx="3147527" cy="5431762"/>
          </a:xfrm>
        </p:spPr>
        <p:txBody>
          <a:bodyPr anchor="ctr">
            <a:normAutofit/>
          </a:bodyPr>
          <a:lstStyle/>
          <a:p>
            <a:r>
              <a:rPr lang="en-US" b="1" dirty="0"/>
              <a:t>LAPLACIAN </a:t>
            </a:r>
            <a:br>
              <a:rPr lang="en-US" dirty="0"/>
            </a:br>
            <a:endParaRPr lang="en-US" dirty="0"/>
          </a:p>
        </p:txBody>
      </p:sp>
      <p:sp>
        <p:nvSpPr>
          <p:cNvPr id="3" name="Content Placeholder 2">
            <a:extLst>
              <a:ext uri="{FF2B5EF4-FFF2-40B4-BE49-F238E27FC236}">
                <a16:creationId xmlns:a16="http://schemas.microsoft.com/office/drawing/2014/main" id="{123D8CA0-C3BD-5C40-8416-0DF28F976FAF}"/>
              </a:ext>
            </a:extLst>
          </p:cNvPr>
          <p:cNvSpPr>
            <a:spLocks noGrp="1"/>
          </p:cNvSpPr>
          <p:nvPr>
            <p:ph idx="1"/>
          </p:nvPr>
        </p:nvSpPr>
        <p:spPr>
          <a:xfrm>
            <a:off x="4056462" y="604243"/>
            <a:ext cx="5217539" cy="3205360"/>
          </a:xfrm>
        </p:spPr>
        <p:txBody>
          <a:bodyPr>
            <a:normAutofit/>
          </a:bodyPr>
          <a:lstStyle/>
          <a:p>
            <a:r>
              <a:rPr lang="en-US"/>
              <a:t>Unlike the Sobel edge detector, the Laplacian edge detector uses only one kernel. </a:t>
            </a:r>
          </a:p>
          <a:p>
            <a:r>
              <a:rPr lang="en-US"/>
              <a:t>It calculates second order derivatives in a single pass and detects zero crossing. </a:t>
            </a:r>
          </a:p>
          <a:p>
            <a:r>
              <a:rPr lang="en-US"/>
              <a:t>Second order derivatives are generally extremely sensitive to noise. </a:t>
            </a:r>
          </a:p>
          <a:p>
            <a:r>
              <a:rPr lang="en-US"/>
              <a:t>The Laplacian kernel is: </a:t>
            </a:r>
          </a:p>
          <a:p>
            <a:endParaRPr lang="en-US"/>
          </a:p>
        </p:txBody>
      </p:sp>
      <p:pic>
        <p:nvPicPr>
          <p:cNvPr id="7" name="Picture 6" descr="A picture containing clock, shoji&#10;&#10;Description automatically generated">
            <a:extLst>
              <a:ext uri="{FF2B5EF4-FFF2-40B4-BE49-F238E27FC236}">
                <a16:creationId xmlns:a16="http://schemas.microsoft.com/office/drawing/2014/main" id="{E8FF677C-A192-8C4A-A6A5-2BF970C944DE}"/>
              </a:ext>
            </a:extLst>
          </p:cNvPr>
          <p:cNvPicPr>
            <a:picLocks noChangeAspect="1"/>
          </p:cNvPicPr>
          <p:nvPr/>
        </p:nvPicPr>
        <p:blipFill>
          <a:blip r:embed="rId2"/>
          <a:stretch>
            <a:fillRect/>
          </a:stretch>
        </p:blipFill>
        <p:spPr>
          <a:xfrm>
            <a:off x="7532785" y="2409677"/>
            <a:ext cx="1550916" cy="1155432"/>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BE9D8E21-B750-1F4E-9C2B-4DE5985D4B6F}"/>
              </a:ext>
            </a:extLst>
          </p:cNvPr>
          <p:cNvPicPr>
            <a:picLocks noChangeAspect="1"/>
          </p:cNvPicPr>
          <p:nvPr/>
        </p:nvPicPr>
        <p:blipFill>
          <a:blip r:embed="rId3"/>
          <a:stretch>
            <a:fillRect/>
          </a:stretch>
        </p:blipFill>
        <p:spPr>
          <a:xfrm>
            <a:off x="2443163" y="3981101"/>
            <a:ext cx="5672138" cy="2382296"/>
          </a:xfrm>
          <a:prstGeom prst="rect">
            <a:avLst/>
          </a:prstGeom>
        </p:spPr>
      </p:pic>
    </p:spTree>
    <p:extLst>
      <p:ext uri="{BB962C8B-B14F-4D97-AF65-F5344CB8AC3E}">
        <p14:creationId xmlns:p14="http://schemas.microsoft.com/office/powerpoint/2010/main" val="387788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9221EB-F16C-124A-B6A2-29137C44221D}"/>
              </a:ext>
            </a:extLst>
          </p:cNvPr>
          <p:cNvSpPr>
            <a:spLocks noGrp="1"/>
          </p:cNvSpPr>
          <p:nvPr>
            <p:ph type="title"/>
          </p:nvPr>
        </p:nvSpPr>
        <p:spPr>
          <a:xfrm>
            <a:off x="643467" y="816638"/>
            <a:ext cx="3367359" cy="5224724"/>
          </a:xfrm>
        </p:spPr>
        <p:txBody>
          <a:bodyPr anchor="ctr">
            <a:normAutofit/>
          </a:bodyPr>
          <a:lstStyle/>
          <a:p>
            <a:r>
              <a:rPr lang="en-US"/>
              <a:t>Environment Setup</a:t>
            </a:r>
            <a:endParaRPr lang="en-US" dirty="0"/>
          </a:p>
        </p:txBody>
      </p:sp>
      <p:sp>
        <p:nvSpPr>
          <p:cNvPr id="3" name="Content Placeholder 2">
            <a:extLst>
              <a:ext uri="{FF2B5EF4-FFF2-40B4-BE49-F238E27FC236}">
                <a16:creationId xmlns:a16="http://schemas.microsoft.com/office/drawing/2014/main" id="{3C2544CA-2C2E-3E4D-A364-0925F4594C18}"/>
              </a:ext>
            </a:extLst>
          </p:cNvPr>
          <p:cNvSpPr>
            <a:spLocks noGrp="1"/>
          </p:cNvSpPr>
          <p:nvPr>
            <p:ph idx="1"/>
          </p:nvPr>
        </p:nvSpPr>
        <p:spPr>
          <a:xfrm>
            <a:off x="4654295" y="816638"/>
            <a:ext cx="4619706" cy="5224724"/>
          </a:xfrm>
        </p:spPr>
        <p:txBody>
          <a:bodyPr anchor="ctr">
            <a:normAutofit/>
          </a:bodyPr>
          <a:lstStyle/>
          <a:p>
            <a:r>
              <a:rPr lang="en-US" b="1" dirty="0"/>
              <a:t>Install Anaconda for Python 3</a:t>
            </a:r>
          </a:p>
          <a:p>
            <a:r>
              <a:rPr lang="en-US" dirty="0">
                <a:hlinkClick r:id="rId2"/>
              </a:rPr>
              <a:t>https://www.anaconda.com/download/</a:t>
            </a:r>
            <a:endParaRPr lang="en-US" b="1" dirty="0"/>
          </a:p>
          <a:p>
            <a:r>
              <a:rPr lang="en-US" b="1" dirty="0"/>
              <a:t>Install OpenCV and </a:t>
            </a:r>
            <a:r>
              <a:rPr lang="en-US" b="1" dirty="0" err="1"/>
              <a:t>Tensorflow</a:t>
            </a:r>
            <a:endParaRPr lang="en-US" b="1" dirty="0"/>
          </a:p>
          <a:p>
            <a:r>
              <a:rPr lang="en-US" dirty="0" err="1"/>
              <a:t>conda</a:t>
            </a:r>
            <a:r>
              <a:rPr lang="en-US" dirty="0"/>
              <a:t> install opencv3</a:t>
            </a:r>
          </a:p>
          <a:p>
            <a:r>
              <a:rPr lang="en-US" dirty="0"/>
              <a:t>pip install --ignore-installed --upgrade </a:t>
            </a:r>
            <a:r>
              <a:rPr lang="en-US" dirty="0" err="1"/>
              <a:t>tensorflow</a:t>
            </a:r>
            <a:endParaRPr lang="en-US" dirty="0"/>
          </a:p>
          <a:p>
            <a:r>
              <a:rPr lang="en-US" b="1" dirty="0"/>
              <a:t>Try out the sources</a:t>
            </a:r>
          </a:p>
          <a:p>
            <a:r>
              <a:rPr lang="en-US" dirty="0" err="1"/>
              <a:t>jupyter</a:t>
            </a:r>
            <a:r>
              <a:rPr lang="en-US" dirty="0"/>
              <a:t> notebook</a:t>
            </a:r>
          </a:p>
        </p:txBody>
      </p:sp>
    </p:spTree>
    <p:extLst>
      <p:ext uri="{BB962C8B-B14F-4D97-AF65-F5344CB8AC3E}">
        <p14:creationId xmlns:p14="http://schemas.microsoft.com/office/powerpoint/2010/main" val="1901704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F1DF5-DC64-9648-ADA9-BED1F9178822}"/>
              </a:ext>
            </a:extLst>
          </p:cNvPr>
          <p:cNvSpPr>
            <a:spLocks noGrp="1"/>
          </p:cNvSpPr>
          <p:nvPr>
            <p:ph type="title"/>
          </p:nvPr>
        </p:nvSpPr>
        <p:spPr>
          <a:xfrm>
            <a:off x="677334" y="609600"/>
            <a:ext cx="2938468" cy="5431762"/>
          </a:xfrm>
        </p:spPr>
        <p:txBody>
          <a:bodyPr anchor="ctr">
            <a:normAutofit/>
          </a:bodyPr>
          <a:lstStyle/>
          <a:p>
            <a:r>
              <a:rPr lang="en-US" b="1"/>
              <a:t>CANNY </a:t>
            </a:r>
            <a:br>
              <a:rPr lang="en-US"/>
            </a:br>
            <a:endParaRPr lang="en-US" dirty="0"/>
          </a:p>
        </p:txBody>
      </p:sp>
      <p:sp>
        <p:nvSpPr>
          <p:cNvPr id="3" name="Content Placeholder 2">
            <a:extLst>
              <a:ext uri="{FF2B5EF4-FFF2-40B4-BE49-F238E27FC236}">
                <a16:creationId xmlns:a16="http://schemas.microsoft.com/office/drawing/2014/main" id="{E1C289B1-81ED-4F4D-B5F9-C3176400AA60}"/>
              </a:ext>
            </a:extLst>
          </p:cNvPr>
          <p:cNvSpPr>
            <a:spLocks noGrp="1"/>
          </p:cNvSpPr>
          <p:nvPr>
            <p:ph idx="1"/>
          </p:nvPr>
        </p:nvSpPr>
        <p:spPr>
          <a:xfrm>
            <a:off x="3846889" y="609602"/>
            <a:ext cx="5424112" cy="3208334"/>
          </a:xfrm>
        </p:spPr>
        <p:txBody>
          <a:bodyPr>
            <a:normAutofit/>
          </a:bodyPr>
          <a:lstStyle/>
          <a:p>
            <a:pPr>
              <a:lnSpc>
                <a:spcPct val="90000"/>
              </a:lnSpc>
            </a:pPr>
            <a:r>
              <a:rPr lang="en-US" b="1"/>
              <a:t>1. Smoothing: </a:t>
            </a:r>
            <a:r>
              <a:rPr lang="en-US"/>
              <a:t>Smooth the image with a Gaussian filter with spread </a:t>
            </a:r>
            <a:r>
              <a:rPr lang="el-GR"/>
              <a:t>σ </a:t>
            </a:r>
          </a:p>
          <a:p>
            <a:pPr>
              <a:lnSpc>
                <a:spcPct val="90000"/>
              </a:lnSpc>
            </a:pPr>
            <a:r>
              <a:rPr lang="el-GR" b="1"/>
              <a:t>2. </a:t>
            </a:r>
            <a:r>
              <a:rPr lang="en-US" b="1"/>
              <a:t>Gradient: </a:t>
            </a:r>
            <a:r>
              <a:rPr lang="en-US"/>
              <a:t>Compute gradient magnitude and direction at each pixel of the smoothed image </a:t>
            </a:r>
          </a:p>
          <a:p>
            <a:pPr>
              <a:lnSpc>
                <a:spcPct val="90000"/>
              </a:lnSpc>
            </a:pPr>
            <a:r>
              <a:rPr lang="en-US" b="1"/>
              <a:t>3. Non-maximum suppression (thinning): </a:t>
            </a:r>
            <a:r>
              <a:rPr lang="en-US"/>
              <a:t>Zero out all pixels that are not the maximum along the direction of the gradient (look at 1 pixel on each side) </a:t>
            </a:r>
          </a:p>
          <a:p>
            <a:pPr>
              <a:lnSpc>
                <a:spcPct val="90000"/>
              </a:lnSpc>
            </a:pPr>
            <a:r>
              <a:rPr lang="en-US" b="1"/>
              <a:t>4. Thresholding: </a:t>
            </a:r>
            <a:r>
              <a:rPr lang="en-US"/>
              <a:t>Threshold the gradient magnitude image such that strong edges are kept and noise is suppressed </a:t>
            </a:r>
          </a:p>
          <a:p>
            <a:pPr>
              <a:lnSpc>
                <a:spcPct val="90000"/>
              </a:lnSpc>
            </a:pPr>
            <a:endParaRPr lang="en-US"/>
          </a:p>
        </p:txBody>
      </p:sp>
      <p:pic>
        <p:nvPicPr>
          <p:cNvPr id="6" name="Picture 5" descr="A close up of a sign&#10;&#10;Description automatically generated">
            <a:extLst>
              <a:ext uri="{FF2B5EF4-FFF2-40B4-BE49-F238E27FC236}">
                <a16:creationId xmlns:a16="http://schemas.microsoft.com/office/drawing/2014/main" id="{A4259B64-F1FF-2240-A9A9-46C5F8B8F175}"/>
              </a:ext>
            </a:extLst>
          </p:cNvPr>
          <p:cNvPicPr>
            <a:picLocks noChangeAspect="1"/>
          </p:cNvPicPr>
          <p:nvPr/>
        </p:nvPicPr>
        <p:blipFill>
          <a:blip r:embed="rId2"/>
          <a:stretch>
            <a:fillRect/>
          </a:stretch>
        </p:blipFill>
        <p:spPr>
          <a:xfrm>
            <a:off x="1822006" y="4053453"/>
            <a:ext cx="6464746" cy="1987909"/>
          </a:xfrm>
          <a:prstGeom prst="rect">
            <a:avLst/>
          </a:prstGeom>
        </p:spPr>
      </p:pic>
    </p:spTree>
    <p:extLst>
      <p:ext uri="{BB962C8B-B14F-4D97-AF65-F5344CB8AC3E}">
        <p14:creationId xmlns:p14="http://schemas.microsoft.com/office/powerpoint/2010/main" val="1638319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7D4E9-CA53-4846-872B-F74D57F1A1AC}"/>
              </a:ext>
            </a:extLst>
          </p:cNvPr>
          <p:cNvSpPr>
            <a:spLocks noGrp="1"/>
          </p:cNvSpPr>
          <p:nvPr>
            <p:ph type="title"/>
          </p:nvPr>
        </p:nvSpPr>
        <p:spPr>
          <a:xfrm>
            <a:off x="1043950" y="1179151"/>
            <a:ext cx="3300646" cy="4463889"/>
          </a:xfrm>
        </p:spPr>
        <p:txBody>
          <a:bodyPr anchor="ctr">
            <a:normAutofit/>
          </a:bodyPr>
          <a:lstStyle/>
          <a:p>
            <a:r>
              <a:rPr lang="en-US" dirty="0"/>
              <a:t>Activity2:</a:t>
            </a:r>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D7B46F-43D5-8F45-B781-7B75FF2186A9}"/>
              </a:ext>
            </a:extLst>
          </p:cNvPr>
          <p:cNvSpPr>
            <a:spLocks noGrp="1"/>
          </p:cNvSpPr>
          <p:nvPr>
            <p:ph idx="1"/>
          </p:nvPr>
        </p:nvSpPr>
        <p:spPr>
          <a:xfrm>
            <a:off x="4978918" y="1109145"/>
            <a:ext cx="6341016" cy="4603900"/>
          </a:xfrm>
        </p:spPr>
        <p:txBody>
          <a:bodyPr anchor="ctr">
            <a:normAutofit/>
          </a:bodyPr>
          <a:lstStyle/>
          <a:p>
            <a:r>
              <a:rPr lang="en-US" dirty="0">
                <a:hlinkClick r:id="rId2"/>
              </a:rPr>
              <a:t>Color Spaces HSV RGB BGR GRAY and Merge&amp;Split.ipynb</a:t>
            </a:r>
            <a:endParaRPr lang="en-US" dirty="0"/>
          </a:p>
          <a:p>
            <a:r>
              <a:rPr lang="en-US" dirty="0">
                <a:hlinkClick r:id="rId3"/>
              </a:rPr>
              <a:t>Convolution Sharpening and Blurring.ipynb</a:t>
            </a:r>
            <a:endParaRPr lang="en-US" dirty="0"/>
          </a:p>
          <a:p>
            <a:r>
              <a:rPr lang="en-US" dirty="0">
                <a:hlinkClick r:id="rId4"/>
              </a:rPr>
              <a:t>Edge Detection - Sobel Laplace and Canny.ipynb</a:t>
            </a:r>
            <a:endParaRPr lang="en-US" dirty="0"/>
          </a:p>
          <a:p>
            <a:r>
              <a:rPr lang="en-US" dirty="0">
                <a:hlinkClick r:id="rId5"/>
              </a:rPr>
              <a:t>Canny Sobel and Laplace Edge Detection using Webcam.ipynb</a:t>
            </a:r>
            <a:endParaRPr lang="en-US" dirty="0"/>
          </a:p>
          <a:p>
            <a:pPr marL="0" indent="0">
              <a:buNone/>
            </a:pPr>
            <a:endParaRPr lang="en-US" dirty="0"/>
          </a:p>
          <a:p>
            <a:r>
              <a:rPr lang="en-US" dirty="0">
                <a:hlinkClick r:id="rId6"/>
              </a:rPr>
              <a:t>http://localhost:8889/tree/autonomouscars/computer_vision1</a:t>
            </a:r>
            <a:endParaRPr lang="en-US" dirty="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58468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21BFB-1560-6C42-9001-527FEF2D8006}"/>
              </a:ext>
            </a:extLst>
          </p:cNvPr>
          <p:cNvSpPr>
            <a:spLocks noGrp="1"/>
          </p:cNvSpPr>
          <p:nvPr>
            <p:ph type="title"/>
          </p:nvPr>
        </p:nvSpPr>
        <p:spPr/>
        <p:txBody>
          <a:bodyPr/>
          <a:lstStyle/>
          <a:p>
            <a:r>
              <a:rPr lang="en-US" b="1" i="1" dirty="0"/>
              <a:t>I</a:t>
            </a:r>
            <a:r>
              <a:rPr lang="en-US" b="1" dirty="0"/>
              <a:t>MAGE TRANSFORMATIONS</a:t>
            </a:r>
            <a:endParaRPr lang="en-US" dirty="0"/>
          </a:p>
        </p:txBody>
      </p:sp>
      <p:sp>
        <p:nvSpPr>
          <p:cNvPr id="3" name="Content Placeholder 2">
            <a:extLst>
              <a:ext uri="{FF2B5EF4-FFF2-40B4-BE49-F238E27FC236}">
                <a16:creationId xmlns:a16="http://schemas.microsoft.com/office/drawing/2014/main" id="{ACE0F559-2C48-5E40-8541-F1A72DE1EC21}"/>
              </a:ext>
            </a:extLst>
          </p:cNvPr>
          <p:cNvSpPr>
            <a:spLocks noGrp="1"/>
          </p:cNvSpPr>
          <p:nvPr>
            <p:ph idx="1"/>
          </p:nvPr>
        </p:nvSpPr>
        <p:spPr/>
        <p:txBody>
          <a:bodyPr>
            <a:normAutofit fontScale="92500"/>
          </a:bodyPr>
          <a:lstStyle/>
          <a:p>
            <a:r>
              <a:rPr lang="en-US" dirty="0"/>
              <a:t>Image transformations are used to correct distortions and/or change perspectives. </a:t>
            </a:r>
          </a:p>
          <a:p>
            <a:pPr marL="0" indent="0">
              <a:buNone/>
            </a:pPr>
            <a:endParaRPr lang="en-US" b="1" dirty="0"/>
          </a:p>
          <a:p>
            <a:r>
              <a:rPr lang="en-US" b="1" dirty="0"/>
              <a:t>ROTATION </a:t>
            </a:r>
            <a:endParaRPr lang="en-US" dirty="0"/>
          </a:p>
          <a:p>
            <a:r>
              <a:rPr lang="en-US" b="1" dirty="0"/>
              <a:t>TRANSLATION </a:t>
            </a:r>
            <a:endParaRPr lang="en-US" dirty="0"/>
          </a:p>
          <a:p>
            <a:r>
              <a:rPr lang="en-US" b="1" dirty="0"/>
              <a:t>RESIZING </a:t>
            </a:r>
            <a:endParaRPr lang="en-US" dirty="0"/>
          </a:p>
          <a:p>
            <a:r>
              <a:rPr lang="en-US" b="1" dirty="0"/>
              <a:t>PERSPECTIVE TRANSFORM </a:t>
            </a:r>
            <a:endParaRPr lang="en-US" dirty="0"/>
          </a:p>
          <a:p>
            <a:r>
              <a:rPr lang="en-US" b="1" dirty="0"/>
              <a:t>CROPPING </a:t>
            </a:r>
            <a:endParaRPr lang="en-US" dirty="0"/>
          </a:p>
          <a:p>
            <a:r>
              <a:rPr lang="en-US" b="1" dirty="0"/>
              <a:t>DILATION AND EROSION </a:t>
            </a:r>
            <a:endParaRPr lang="en-US" dirty="0"/>
          </a:p>
          <a:p>
            <a:r>
              <a:rPr lang="en-US" b="1" dirty="0"/>
              <a:t>REGION OF INTEREST MASKING </a:t>
            </a:r>
            <a:endParaRPr lang="en-US" dirty="0"/>
          </a:p>
          <a:p>
            <a:r>
              <a:rPr lang="en-US" b="1" dirty="0"/>
              <a:t>HOUGH TRANSFORM </a:t>
            </a:r>
            <a:endParaRPr lang="en-US" dirty="0"/>
          </a:p>
          <a:p>
            <a:endParaRPr lang="en-US" dirty="0"/>
          </a:p>
        </p:txBody>
      </p:sp>
    </p:spTree>
    <p:extLst>
      <p:ext uri="{BB962C8B-B14F-4D97-AF65-F5344CB8AC3E}">
        <p14:creationId xmlns:p14="http://schemas.microsoft.com/office/powerpoint/2010/main" val="383794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6C3D8-3261-0D43-B2CE-B9F86D42CE6B}"/>
              </a:ext>
            </a:extLst>
          </p:cNvPr>
          <p:cNvSpPr>
            <a:spLocks noGrp="1"/>
          </p:cNvSpPr>
          <p:nvPr>
            <p:ph type="title"/>
          </p:nvPr>
        </p:nvSpPr>
        <p:spPr/>
        <p:txBody>
          <a:bodyPr/>
          <a:lstStyle/>
          <a:p>
            <a:r>
              <a:rPr lang="en-US" b="1" dirty="0"/>
              <a:t>IMAGE FEATURES </a:t>
            </a:r>
            <a:br>
              <a:rPr lang="en-US" dirty="0"/>
            </a:br>
            <a:endParaRPr lang="en-US" dirty="0"/>
          </a:p>
        </p:txBody>
      </p:sp>
      <p:sp>
        <p:nvSpPr>
          <p:cNvPr id="3" name="Content Placeholder 2">
            <a:extLst>
              <a:ext uri="{FF2B5EF4-FFF2-40B4-BE49-F238E27FC236}">
                <a16:creationId xmlns:a16="http://schemas.microsoft.com/office/drawing/2014/main" id="{F2A5185C-ABFF-D34F-A84C-3AFFBA44975F}"/>
              </a:ext>
            </a:extLst>
          </p:cNvPr>
          <p:cNvSpPr>
            <a:spLocks noGrp="1"/>
          </p:cNvSpPr>
          <p:nvPr>
            <p:ph idx="1"/>
          </p:nvPr>
        </p:nvSpPr>
        <p:spPr/>
        <p:txBody>
          <a:bodyPr/>
          <a:lstStyle/>
          <a:p>
            <a:r>
              <a:rPr lang="en-US" dirty="0"/>
              <a:t>Image Features are important areas an image that are unique to a specific image. </a:t>
            </a:r>
          </a:p>
          <a:p>
            <a:r>
              <a:rPr lang="en-US" dirty="0"/>
              <a:t>A feature is a piece of information in the image such as points, edges or objects that is different/unique. </a:t>
            </a:r>
          </a:p>
          <a:p>
            <a:r>
              <a:rPr lang="en-US" dirty="0"/>
              <a:t>A feature may be a color or a detected edge. </a:t>
            </a:r>
          </a:p>
          <a:p>
            <a:r>
              <a:rPr lang="en-US" dirty="0"/>
              <a:t>A good feature has to be repeatable, i.e.: if feature can be detected in two or more different images of the same scene. </a:t>
            </a:r>
          </a:p>
          <a:p>
            <a:endParaRPr lang="en-US" dirty="0"/>
          </a:p>
        </p:txBody>
      </p:sp>
    </p:spTree>
    <p:extLst>
      <p:ext uri="{BB962C8B-B14F-4D97-AF65-F5344CB8AC3E}">
        <p14:creationId xmlns:p14="http://schemas.microsoft.com/office/powerpoint/2010/main" val="2449819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21BA-4D3A-A94F-A744-7FC8FE8B9F64}"/>
              </a:ext>
            </a:extLst>
          </p:cNvPr>
          <p:cNvSpPr>
            <a:spLocks noGrp="1"/>
          </p:cNvSpPr>
          <p:nvPr>
            <p:ph type="title"/>
          </p:nvPr>
        </p:nvSpPr>
        <p:spPr/>
        <p:txBody>
          <a:bodyPr/>
          <a:lstStyle/>
          <a:p>
            <a:r>
              <a:rPr lang="en-US" b="1" dirty="0"/>
              <a:t>WHY ARE FEATURES IMPORTANT? </a:t>
            </a:r>
            <a:br>
              <a:rPr lang="en-US" dirty="0"/>
            </a:br>
            <a:endParaRPr lang="en-US" dirty="0"/>
          </a:p>
        </p:txBody>
      </p:sp>
      <p:sp>
        <p:nvSpPr>
          <p:cNvPr id="3" name="Content Placeholder 2">
            <a:extLst>
              <a:ext uri="{FF2B5EF4-FFF2-40B4-BE49-F238E27FC236}">
                <a16:creationId xmlns:a16="http://schemas.microsoft.com/office/drawing/2014/main" id="{809A405D-444A-EF49-9A72-98BD99499F1D}"/>
              </a:ext>
            </a:extLst>
          </p:cNvPr>
          <p:cNvSpPr>
            <a:spLocks noGrp="1"/>
          </p:cNvSpPr>
          <p:nvPr>
            <p:ph idx="1"/>
          </p:nvPr>
        </p:nvSpPr>
        <p:spPr>
          <a:xfrm>
            <a:off x="677334" y="1493135"/>
            <a:ext cx="8596668" cy="4548228"/>
          </a:xfrm>
        </p:spPr>
        <p:txBody>
          <a:bodyPr>
            <a:normAutofit fontScale="92500" lnSpcReduction="20000"/>
          </a:bodyPr>
          <a:lstStyle/>
          <a:p>
            <a:r>
              <a:rPr lang="en-US" dirty="0"/>
              <a:t>Image Features are critical in machine learning and self-driving cars because they can be used to analyze, describe and match images. </a:t>
            </a:r>
          </a:p>
          <a:p>
            <a:r>
              <a:rPr lang="en-US" dirty="0"/>
              <a:t>Features can be used to train a classifier to detect objects such as pedestrians and cars </a:t>
            </a:r>
          </a:p>
          <a:p>
            <a:r>
              <a:rPr lang="en-US" b="1" dirty="0"/>
              <a:t>TEMPLATE MATCHING: </a:t>
            </a:r>
            <a:endParaRPr lang="en-US" dirty="0"/>
          </a:p>
          <a:p>
            <a:r>
              <a:rPr lang="en-US" dirty="0"/>
              <a:t>goal is to find objects (truck) in this image using template matching. </a:t>
            </a:r>
          </a:p>
          <a:p>
            <a:r>
              <a:rPr lang="en-US" b="1" dirty="0"/>
              <a:t>cv2.matchTemplate() </a:t>
            </a:r>
            <a:r>
              <a:rPr lang="en-US" dirty="0"/>
              <a:t>simply slides the template image over the input image (as in 2D convolution) and compares the template and patch of input image under the template image. The function returns a grayscale image, where each pixel denotes how much does the </a:t>
            </a:r>
            <a:r>
              <a:rPr lang="en-US" dirty="0" err="1"/>
              <a:t>neighbourhood</a:t>
            </a:r>
            <a:r>
              <a:rPr lang="en-US" dirty="0"/>
              <a:t> of that pixel match with template. </a:t>
            </a:r>
          </a:p>
          <a:p>
            <a:r>
              <a:rPr lang="en-US" dirty="0"/>
              <a:t>Template has to be in the same orientation as in the original image (No rotation is allowed). </a:t>
            </a:r>
          </a:p>
          <a:p>
            <a:r>
              <a:rPr lang="en-US" dirty="0"/>
              <a:t>Image sizing and scale is a challenge. </a:t>
            </a:r>
          </a:p>
          <a:p>
            <a:r>
              <a:rPr lang="en-US" dirty="0"/>
              <a:t>Driving conditions such as weather, brightness and contrast. </a:t>
            </a:r>
          </a:p>
          <a:p>
            <a:r>
              <a:rPr lang="en-US" dirty="0"/>
              <a:t>Perspective will challenge the technique. </a:t>
            </a:r>
          </a:p>
          <a:p>
            <a:endParaRPr lang="en-US" dirty="0"/>
          </a:p>
          <a:p>
            <a:endParaRPr lang="en-US" dirty="0"/>
          </a:p>
          <a:p>
            <a:endParaRPr lang="en-US" dirty="0"/>
          </a:p>
        </p:txBody>
      </p:sp>
    </p:spTree>
    <p:extLst>
      <p:ext uri="{BB962C8B-B14F-4D97-AF65-F5344CB8AC3E}">
        <p14:creationId xmlns:p14="http://schemas.microsoft.com/office/powerpoint/2010/main" val="1330722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D19D-8905-BA42-AEA2-6FBDEF595760}"/>
              </a:ext>
            </a:extLst>
          </p:cNvPr>
          <p:cNvSpPr>
            <a:spLocks noGrp="1"/>
          </p:cNvSpPr>
          <p:nvPr>
            <p:ph type="title"/>
          </p:nvPr>
        </p:nvSpPr>
        <p:spPr/>
        <p:txBody>
          <a:bodyPr/>
          <a:lstStyle/>
          <a:p>
            <a:r>
              <a:rPr lang="en-US" b="1" dirty="0"/>
              <a:t>CORNERS AND EDGES AS FEATURES </a:t>
            </a:r>
            <a:br>
              <a:rPr lang="en-US" dirty="0"/>
            </a:br>
            <a:endParaRPr lang="en-US" dirty="0"/>
          </a:p>
        </p:txBody>
      </p:sp>
      <p:sp>
        <p:nvSpPr>
          <p:cNvPr id="3" name="Content Placeholder 2">
            <a:extLst>
              <a:ext uri="{FF2B5EF4-FFF2-40B4-BE49-F238E27FC236}">
                <a16:creationId xmlns:a16="http://schemas.microsoft.com/office/drawing/2014/main" id="{32545FE6-5DF9-3744-A256-D07960BD8DDB}"/>
              </a:ext>
            </a:extLst>
          </p:cNvPr>
          <p:cNvSpPr>
            <a:spLocks noGrp="1"/>
          </p:cNvSpPr>
          <p:nvPr>
            <p:ph idx="1"/>
          </p:nvPr>
        </p:nvSpPr>
        <p:spPr>
          <a:xfrm>
            <a:off x="677334" y="1412111"/>
            <a:ext cx="8596668" cy="4629251"/>
          </a:xfrm>
        </p:spPr>
        <p:txBody>
          <a:bodyPr>
            <a:normAutofit fontScale="92500" lnSpcReduction="10000"/>
          </a:bodyPr>
          <a:lstStyle/>
          <a:p>
            <a:r>
              <a:rPr lang="en-US" dirty="0"/>
              <a:t>Edges are identified when change in intensity is noticed in one direction. </a:t>
            </a:r>
          </a:p>
          <a:p>
            <a:r>
              <a:rPr lang="en-US" dirty="0"/>
              <a:t>Corners are identified when shifting a window in any direction over that point gives a large change in intensity in all directions. </a:t>
            </a:r>
          </a:p>
          <a:p>
            <a:r>
              <a:rPr lang="en-US" dirty="0"/>
              <a:t>Corners are regions in the image with large variation in intensity in all the directions. </a:t>
            </a:r>
          </a:p>
          <a:p>
            <a:r>
              <a:rPr lang="en-US" dirty="0"/>
              <a:t>Harris corner detection finds the difference in intensity for a displacement of 𝑢, 𝑣 in all directions. </a:t>
            </a:r>
          </a:p>
          <a:p>
            <a:r>
              <a:rPr lang="en-US" dirty="0"/>
              <a:t>OpenCV has the function </a:t>
            </a:r>
            <a:r>
              <a:rPr lang="en-US" b="1" i="1" dirty="0"/>
              <a:t>cv2.cornerHarris(</a:t>
            </a:r>
            <a:r>
              <a:rPr lang="en-US" b="1" i="1" dirty="0" err="1"/>
              <a:t>img</a:t>
            </a:r>
            <a:r>
              <a:rPr lang="en-US" b="1" i="1" dirty="0"/>
              <a:t>, block size, </a:t>
            </a:r>
            <a:r>
              <a:rPr lang="en-US" b="1" i="1" dirty="0" err="1"/>
              <a:t>ksize</a:t>
            </a:r>
            <a:r>
              <a:rPr lang="en-US" b="1" i="1" dirty="0"/>
              <a:t>, k)</a:t>
            </a:r>
            <a:br>
              <a:rPr lang="en-US" b="1" i="1" dirty="0"/>
            </a:br>
            <a:endParaRPr lang="en-US" dirty="0"/>
          </a:p>
          <a:p>
            <a:r>
              <a:rPr lang="en-US" dirty="0"/>
              <a:t>Detecting corners as features in images can work well even of the image is: o Rotated, Translated and experienced changes in brightness</a:t>
            </a:r>
            <a:br>
              <a:rPr lang="en-US" dirty="0"/>
            </a:br>
            <a:r>
              <a:rPr lang="en-US" dirty="0"/>
              <a:t>o I.e.: even if the image is rotated, we can still find the same corners. </a:t>
            </a:r>
          </a:p>
          <a:p>
            <a:r>
              <a:rPr lang="en-US" dirty="0"/>
              <a:t>The technique is challenged if the image is enlarged (scaling issues).</a:t>
            </a:r>
            <a:br>
              <a:rPr lang="en-US" dirty="0"/>
            </a:br>
            <a:r>
              <a:rPr lang="en-US" dirty="0"/>
              <a:t>o A corner may not be a corner if the image is scaled.</a:t>
            </a:r>
            <a:br>
              <a:rPr lang="en-US" dirty="0"/>
            </a:br>
            <a:r>
              <a:rPr lang="en-US" dirty="0"/>
              <a:t>o A corner in a small image would result in multiple corners in a zoomed-in larger image. </a:t>
            </a:r>
          </a:p>
          <a:p>
            <a:endParaRPr lang="en-US" dirty="0"/>
          </a:p>
        </p:txBody>
      </p:sp>
    </p:spTree>
    <p:extLst>
      <p:ext uri="{BB962C8B-B14F-4D97-AF65-F5344CB8AC3E}">
        <p14:creationId xmlns:p14="http://schemas.microsoft.com/office/powerpoint/2010/main" val="411751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463C6-CAFD-654E-A73B-D762E7EBBD11}"/>
              </a:ext>
            </a:extLst>
          </p:cNvPr>
          <p:cNvSpPr>
            <a:spLocks noGrp="1"/>
          </p:cNvSpPr>
          <p:nvPr>
            <p:ph type="title"/>
          </p:nvPr>
        </p:nvSpPr>
        <p:spPr/>
        <p:txBody>
          <a:bodyPr/>
          <a:lstStyle/>
          <a:p>
            <a:r>
              <a:rPr lang="en-US" dirty="0"/>
              <a:t>Advanced Feature Detection</a:t>
            </a:r>
          </a:p>
        </p:txBody>
      </p:sp>
      <p:sp>
        <p:nvSpPr>
          <p:cNvPr id="3" name="Content Placeholder 2">
            <a:extLst>
              <a:ext uri="{FF2B5EF4-FFF2-40B4-BE49-F238E27FC236}">
                <a16:creationId xmlns:a16="http://schemas.microsoft.com/office/drawing/2014/main" id="{793CFAD1-3B64-FD44-BE8B-CBEFF44F1E9D}"/>
              </a:ext>
            </a:extLst>
          </p:cNvPr>
          <p:cNvSpPr>
            <a:spLocks noGrp="1"/>
          </p:cNvSpPr>
          <p:nvPr>
            <p:ph idx="1"/>
          </p:nvPr>
        </p:nvSpPr>
        <p:spPr/>
        <p:txBody>
          <a:bodyPr/>
          <a:lstStyle/>
          <a:p>
            <a:r>
              <a:rPr lang="en-US" b="1" dirty="0"/>
              <a:t>IMAGE PYRAMIDING </a:t>
            </a:r>
            <a:endParaRPr lang="en-US" dirty="0"/>
          </a:p>
          <a:p>
            <a:r>
              <a:rPr lang="en-US" dirty="0"/>
              <a:t>Image pyramiding refers to resizing the image by enlarging or shrinking. </a:t>
            </a:r>
          </a:p>
          <a:p>
            <a:r>
              <a:rPr lang="en-US" dirty="0"/>
              <a:t>Pyramiding is important in object detection since it allows us to search for the object at various scales. </a:t>
            </a:r>
            <a:endParaRPr lang="en-US" b="1" dirty="0"/>
          </a:p>
          <a:p>
            <a:r>
              <a:rPr lang="en-US" b="1" dirty="0"/>
              <a:t>HISTOGRAM OF COLORS </a:t>
            </a:r>
          </a:p>
          <a:p>
            <a:r>
              <a:rPr lang="en-US" dirty="0"/>
              <a:t>We can use the color histogram for feature detection, OpenCV has a histogram function as follows: </a:t>
            </a:r>
            <a:r>
              <a:rPr lang="en-US" b="1" i="1" dirty="0"/>
              <a:t>cv2.calcHist([image], [channels], mask, [</a:t>
            </a:r>
            <a:r>
              <a:rPr lang="en-US" b="1" i="1" dirty="0" err="1"/>
              <a:t>histSize</a:t>
            </a:r>
            <a:r>
              <a:rPr lang="en-US" b="1" i="1" dirty="0"/>
              <a:t>], [ranges]) </a:t>
            </a:r>
          </a:p>
          <a:p>
            <a:r>
              <a:rPr lang="en-US" b="1" dirty="0"/>
              <a:t>FAST/SURF/ORB/SIFT FEATURE DETECTORS </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498111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BC61-95D8-1242-B163-5441402C114B}"/>
              </a:ext>
            </a:extLst>
          </p:cNvPr>
          <p:cNvSpPr>
            <a:spLocks noGrp="1"/>
          </p:cNvSpPr>
          <p:nvPr>
            <p:ph type="title"/>
          </p:nvPr>
        </p:nvSpPr>
        <p:spPr/>
        <p:txBody>
          <a:bodyPr/>
          <a:lstStyle/>
          <a:p>
            <a:r>
              <a:rPr lang="en-US" b="1" dirty="0"/>
              <a:t>HISTOGRAM OF ORIENTED GRADIENTS </a:t>
            </a:r>
            <a:br>
              <a:rPr lang="en-US" dirty="0"/>
            </a:br>
            <a:endParaRPr lang="en-US" dirty="0"/>
          </a:p>
        </p:txBody>
      </p:sp>
      <p:sp>
        <p:nvSpPr>
          <p:cNvPr id="3" name="Content Placeholder 2">
            <a:extLst>
              <a:ext uri="{FF2B5EF4-FFF2-40B4-BE49-F238E27FC236}">
                <a16:creationId xmlns:a16="http://schemas.microsoft.com/office/drawing/2014/main" id="{D05651FA-E31D-C440-B1E7-257E06C21B64}"/>
              </a:ext>
            </a:extLst>
          </p:cNvPr>
          <p:cNvSpPr>
            <a:spLocks noGrp="1"/>
          </p:cNvSpPr>
          <p:nvPr>
            <p:ph idx="1"/>
          </p:nvPr>
        </p:nvSpPr>
        <p:spPr>
          <a:xfrm>
            <a:off x="677334" y="1215343"/>
            <a:ext cx="8596668" cy="4826020"/>
          </a:xfrm>
        </p:spPr>
        <p:txBody>
          <a:bodyPr>
            <a:normAutofit/>
          </a:bodyPr>
          <a:lstStyle/>
          <a:p>
            <a:r>
              <a:rPr lang="en-US" dirty="0"/>
              <a:t>At each pixel, image gradient horizontal (x-direction) and vertical (y-direction) are calculated. </a:t>
            </a:r>
          </a:p>
          <a:p>
            <a:r>
              <a:rPr lang="en-US" dirty="0"/>
              <a:t>These vectors have a direction </a:t>
            </a:r>
            <a:r>
              <a:rPr lang="en-US" dirty="0" err="1"/>
              <a:t>atan</a:t>
            </a:r>
            <a:r>
              <a:rPr lang="en-US" dirty="0"/>
              <a:t>( 𝑦) and a magnitude ( (𝑓2 + 𝑓2) </a:t>
            </a:r>
          </a:p>
          <a:p>
            <a:r>
              <a:rPr lang="en-US" dirty="0"/>
              <a:t>The gradient value in the X-direction is 120-70=50 Y-direction is 100-50=50.</a:t>
            </a:r>
            <a:br>
              <a:rPr lang="en-US" dirty="0"/>
            </a:br>
            <a:r>
              <a:rPr lang="en-US" dirty="0"/>
              <a:t>Putting it together we will have [50 50] feature vector. The magnitude and direction </a:t>
            </a:r>
            <a:r>
              <a:rPr lang="en-US" dirty="0" err="1"/>
              <a:t>aHOGs</a:t>
            </a:r>
            <a:r>
              <a:rPr lang="en-US" dirty="0"/>
              <a:t> are a feature descriptor used for object detection. </a:t>
            </a:r>
          </a:p>
          <a:p>
            <a:endParaRPr lang="en-US" dirty="0"/>
          </a:p>
          <a:p>
            <a:endParaRPr lang="en-US" dirty="0"/>
          </a:p>
        </p:txBody>
      </p:sp>
      <p:sp>
        <p:nvSpPr>
          <p:cNvPr id="4" name="Rectangle 2">
            <a:extLst>
              <a:ext uri="{FF2B5EF4-FFF2-40B4-BE49-F238E27FC236}">
                <a16:creationId xmlns:a16="http://schemas.microsoft.com/office/drawing/2014/main" id="{C63071C5-3767-1F4C-A48D-04F2258C754C}"/>
              </a:ext>
            </a:extLst>
          </p:cNvPr>
          <p:cNvSpPr>
            <a:spLocks noChangeArrowheads="1"/>
          </p:cNvSpPr>
          <p:nvPr/>
        </p:nvSpPr>
        <p:spPr bwMode="auto">
          <a:xfrm>
            <a:off x="1003677" y="3987168"/>
            <a:ext cx="8166153" cy="369332"/>
          </a:xfrm>
          <a:prstGeom prst="rect">
            <a:avLst/>
          </a:prstGeom>
          <a:solidFill>
            <a:srgbClr val="EFEF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70719"/>
                </a:solidFill>
                <a:effectLst/>
                <a:latin typeface="Roboto"/>
              </a:rPr>
              <a:t>Gradient Magnitude = </a:t>
            </a:r>
            <a:r>
              <a:rPr kumimoji="0" lang="en-US" altLang="en-US" sz="1800" b="0" i="0" u="none" strike="noStrike" cap="none" normalizeH="0" baseline="0" dirty="0">
                <a:ln>
                  <a:noFill/>
                </a:ln>
                <a:solidFill>
                  <a:srgbClr val="070719"/>
                </a:solidFill>
                <a:effectLst/>
                <a:latin typeface="CambriaMath"/>
              </a:rPr>
              <a:t>𝟓𝟎 </a:t>
            </a:r>
            <a:r>
              <a:rPr kumimoji="0" lang="en-US" altLang="en-US" sz="1300" b="0" i="0" u="none" strike="noStrike" cap="none" normalizeH="0" baseline="0" dirty="0">
                <a:ln>
                  <a:noFill/>
                </a:ln>
                <a:solidFill>
                  <a:srgbClr val="070719"/>
                </a:solidFill>
                <a:effectLst/>
                <a:latin typeface="CambriaMath"/>
              </a:rPr>
              <a:t>𝟐 </a:t>
            </a:r>
            <a:r>
              <a:rPr kumimoji="0" lang="en-US" altLang="en-US" sz="1800" b="0" i="0" u="none" strike="noStrike" cap="none" normalizeH="0" baseline="0" dirty="0">
                <a:ln>
                  <a:noFill/>
                </a:ln>
                <a:solidFill>
                  <a:srgbClr val="070719"/>
                </a:solidFill>
                <a:effectLst/>
                <a:latin typeface="CambriaMath"/>
              </a:rPr>
              <a:t>+ 𝟓𝟎 </a:t>
            </a:r>
            <a:r>
              <a:rPr kumimoji="0" lang="en-US" altLang="en-US" sz="1300" b="0" i="0" u="none" strike="noStrike" cap="none" normalizeH="0" baseline="0" dirty="0">
                <a:ln>
                  <a:noFill/>
                </a:ln>
                <a:solidFill>
                  <a:srgbClr val="070719"/>
                </a:solidFill>
                <a:effectLst/>
                <a:latin typeface="CambriaMath"/>
              </a:rPr>
              <a:t>𝟐 </a:t>
            </a:r>
            <a:r>
              <a:rPr kumimoji="0" lang="en-US" altLang="en-US" sz="1800" b="0" i="0" u="none" strike="noStrike" cap="none" normalizeH="0" baseline="0" dirty="0">
                <a:ln>
                  <a:noFill/>
                </a:ln>
                <a:solidFill>
                  <a:srgbClr val="070719"/>
                </a:solidFill>
                <a:effectLst/>
                <a:latin typeface="CambriaMath"/>
              </a:rPr>
              <a:t>= 𝟕𝟎. 𝟏 </a:t>
            </a:r>
            <a:r>
              <a:rPr kumimoji="0" lang="en-US" altLang="en-US" sz="1800" b="1" i="0" u="none" strike="noStrike" cap="none" normalizeH="0" baseline="0" dirty="0">
                <a:ln>
                  <a:noFill/>
                </a:ln>
                <a:solidFill>
                  <a:srgbClr val="070719"/>
                </a:solidFill>
                <a:effectLst/>
                <a:latin typeface="Roboto"/>
              </a:rPr>
              <a:t>Gradient Angle =</a:t>
            </a:r>
            <a:r>
              <a:rPr kumimoji="0" lang="en-US" altLang="en-US" sz="1800" b="0" i="0" u="none" strike="noStrike" cap="none" normalizeH="0" baseline="0" dirty="0">
                <a:ln>
                  <a:noFill/>
                </a:ln>
                <a:solidFill>
                  <a:srgbClr val="070719"/>
                </a:solidFill>
                <a:effectLst/>
                <a:latin typeface="CambriaMath"/>
              </a:rPr>
              <a:t>𝐭𝐚𝐧</a:t>
            </a:r>
            <a:r>
              <a:rPr kumimoji="0" lang="en-US" altLang="en-US" sz="1300" b="0" i="0" u="none" strike="noStrike" cap="none" normalizeH="0" baseline="0" dirty="0">
                <a:ln>
                  <a:noFill/>
                </a:ln>
                <a:solidFill>
                  <a:srgbClr val="070719"/>
                </a:solidFill>
                <a:effectLst/>
                <a:latin typeface="CambriaMath"/>
              </a:rPr>
              <a:t>−𝟏</a:t>
            </a:r>
            <a:r>
              <a:rPr kumimoji="0" lang="en-US" altLang="en-US" sz="1800" b="0" i="0" u="none" strike="noStrike" cap="none" normalizeH="0" baseline="0" dirty="0">
                <a:ln>
                  <a:noFill/>
                </a:ln>
                <a:solidFill>
                  <a:srgbClr val="070719"/>
                </a:solidFill>
                <a:effectLst/>
                <a:latin typeface="CambriaMath"/>
              </a:rPr>
              <a:t>(𝟓𝟎/𝟓𝟎) = 𝟒𝟓°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circuit board&#10;&#10;Description automatically generated">
            <a:extLst>
              <a:ext uri="{FF2B5EF4-FFF2-40B4-BE49-F238E27FC236}">
                <a16:creationId xmlns:a16="http://schemas.microsoft.com/office/drawing/2014/main" id="{84D23D81-2A77-F840-95C6-64A0D746E0BE}"/>
              </a:ext>
            </a:extLst>
          </p:cNvPr>
          <p:cNvPicPr>
            <a:picLocks noChangeAspect="1"/>
          </p:cNvPicPr>
          <p:nvPr/>
        </p:nvPicPr>
        <p:blipFill>
          <a:blip r:embed="rId2"/>
          <a:stretch>
            <a:fillRect/>
          </a:stretch>
        </p:blipFill>
        <p:spPr>
          <a:xfrm>
            <a:off x="1003677" y="4561131"/>
            <a:ext cx="2911098" cy="2085975"/>
          </a:xfrm>
          <a:prstGeom prst="rect">
            <a:avLst/>
          </a:prstGeom>
        </p:spPr>
      </p:pic>
      <p:pic>
        <p:nvPicPr>
          <p:cNvPr id="9" name="Picture 8" descr="A picture containing outdoor, green, sitting, bench&#10;&#10;Description automatically generated">
            <a:extLst>
              <a:ext uri="{FF2B5EF4-FFF2-40B4-BE49-F238E27FC236}">
                <a16:creationId xmlns:a16="http://schemas.microsoft.com/office/drawing/2014/main" id="{C11CD931-F3FC-B249-959C-F51AAAB09715}"/>
              </a:ext>
            </a:extLst>
          </p:cNvPr>
          <p:cNvPicPr>
            <a:picLocks noChangeAspect="1"/>
          </p:cNvPicPr>
          <p:nvPr/>
        </p:nvPicPr>
        <p:blipFill>
          <a:blip r:embed="rId3"/>
          <a:stretch>
            <a:fillRect/>
          </a:stretch>
        </p:blipFill>
        <p:spPr>
          <a:xfrm>
            <a:off x="4375593" y="4561131"/>
            <a:ext cx="2382396" cy="2085975"/>
          </a:xfrm>
          <a:prstGeom prst="rect">
            <a:avLst/>
          </a:prstGeom>
        </p:spPr>
      </p:pic>
    </p:spTree>
    <p:extLst>
      <p:ext uri="{BB962C8B-B14F-4D97-AF65-F5344CB8AC3E}">
        <p14:creationId xmlns:p14="http://schemas.microsoft.com/office/powerpoint/2010/main" val="1237847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777A7-3E1E-0F4A-A5AE-27C2E9F4C9E1}"/>
              </a:ext>
            </a:extLst>
          </p:cNvPr>
          <p:cNvSpPr>
            <a:spLocks noGrp="1"/>
          </p:cNvSpPr>
          <p:nvPr>
            <p:ph type="title"/>
          </p:nvPr>
        </p:nvSpPr>
        <p:spPr>
          <a:xfrm>
            <a:off x="677334" y="609600"/>
            <a:ext cx="8596668" cy="767787"/>
          </a:xfrm>
        </p:spPr>
        <p:txBody>
          <a:bodyPr/>
          <a:lstStyle/>
          <a:p>
            <a:r>
              <a:rPr lang="en-US" dirty="0"/>
              <a:t>HOG Features</a:t>
            </a:r>
          </a:p>
        </p:txBody>
      </p:sp>
      <p:sp>
        <p:nvSpPr>
          <p:cNvPr id="3" name="Content Placeholder 2">
            <a:extLst>
              <a:ext uri="{FF2B5EF4-FFF2-40B4-BE49-F238E27FC236}">
                <a16:creationId xmlns:a16="http://schemas.microsoft.com/office/drawing/2014/main" id="{5D967B62-6CC9-5A40-8EE7-FCDC541EAC19}"/>
              </a:ext>
            </a:extLst>
          </p:cNvPr>
          <p:cNvSpPr>
            <a:spLocks noGrp="1"/>
          </p:cNvSpPr>
          <p:nvPr>
            <p:ph idx="1"/>
          </p:nvPr>
        </p:nvSpPr>
        <p:spPr>
          <a:xfrm>
            <a:off x="677334" y="1377387"/>
            <a:ext cx="8596668" cy="2219571"/>
          </a:xfrm>
        </p:spPr>
        <p:txBody>
          <a:bodyPr/>
          <a:lstStyle/>
          <a:p>
            <a:r>
              <a:rPr lang="en-US" dirty="0"/>
              <a:t>HOGs are a feature descriptor used for object detection. </a:t>
            </a:r>
          </a:p>
          <a:p>
            <a:r>
              <a:rPr lang="en-US" dirty="0"/>
              <a:t>HOGs along with SVM (support vector machine) classifiers work well for object detection. </a:t>
            </a:r>
          </a:p>
          <a:p>
            <a:r>
              <a:rPr lang="en-US" dirty="0"/>
              <a:t>HOG applies a sliding window detector over an image and HOG descriptor is computed for each position. </a:t>
            </a:r>
          </a:p>
          <a:p>
            <a:r>
              <a:rPr lang="en-US" dirty="0"/>
              <a:t>HOG takes care of the scaling issues by changing image scale (pyramiding). </a:t>
            </a:r>
          </a:p>
          <a:p>
            <a:endParaRPr lang="en-US" dirty="0"/>
          </a:p>
        </p:txBody>
      </p:sp>
      <p:pic>
        <p:nvPicPr>
          <p:cNvPr id="5" name="Picture 4" descr="A close up of a truck&#10;&#10;Description automatically generated">
            <a:extLst>
              <a:ext uri="{FF2B5EF4-FFF2-40B4-BE49-F238E27FC236}">
                <a16:creationId xmlns:a16="http://schemas.microsoft.com/office/drawing/2014/main" id="{242D293E-3AE2-2D4C-858C-5BF1A0F34D7E}"/>
              </a:ext>
            </a:extLst>
          </p:cNvPr>
          <p:cNvPicPr>
            <a:picLocks noChangeAspect="1"/>
          </p:cNvPicPr>
          <p:nvPr/>
        </p:nvPicPr>
        <p:blipFill>
          <a:blip r:embed="rId2"/>
          <a:stretch>
            <a:fillRect/>
          </a:stretch>
        </p:blipFill>
        <p:spPr>
          <a:xfrm>
            <a:off x="1034198" y="3714750"/>
            <a:ext cx="7675997" cy="2533650"/>
          </a:xfrm>
          <a:prstGeom prst="rect">
            <a:avLst/>
          </a:prstGeom>
        </p:spPr>
      </p:pic>
    </p:spTree>
    <p:extLst>
      <p:ext uri="{BB962C8B-B14F-4D97-AF65-F5344CB8AC3E}">
        <p14:creationId xmlns:p14="http://schemas.microsoft.com/office/powerpoint/2010/main" val="3160581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F213C1A-930A-D947-8CCB-EB015939668E}"/>
              </a:ext>
            </a:extLst>
          </p:cNvPr>
          <p:cNvSpPr>
            <a:spLocks noGrp="1"/>
          </p:cNvSpPr>
          <p:nvPr>
            <p:ph type="title"/>
          </p:nvPr>
        </p:nvSpPr>
        <p:spPr>
          <a:xfrm>
            <a:off x="643467" y="816638"/>
            <a:ext cx="3367359" cy="5224724"/>
          </a:xfrm>
        </p:spPr>
        <p:txBody>
          <a:bodyPr anchor="ctr">
            <a:normAutofit/>
          </a:bodyPr>
          <a:lstStyle/>
          <a:p>
            <a:r>
              <a:rPr lang="en-US" dirty="0"/>
              <a:t>Activity3:</a:t>
            </a:r>
          </a:p>
        </p:txBody>
      </p:sp>
      <p:sp>
        <p:nvSpPr>
          <p:cNvPr id="3" name="Content Placeholder 2">
            <a:extLst>
              <a:ext uri="{FF2B5EF4-FFF2-40B4-BE49-F238E27FC236}">
                <a16:creationId xmlns:a16="http://schemas.microsoft.com/office/drawing/2014/main" id="{0C7B355D-54B8-4B4B-812B-BEE56CFF1D1F}"/>
              </a:ext>
            </a:extLst>
          </p:cNvPr>
          <p:cNvSpPr>
            <a:spLocks noGrp="1"/>
          </p:cNvSpPr>
          <p:nvPr>
            <p:ph idx="1"/>
          </p:nvPr>
        </p:nvSpPr>
        <p:spPr>
          <a:xfrm>
            <a:off x="4654295" y="816638"/>
            <a:ext cx="4619706" cy="5224724"/>
          </a:xfrm>
        </p:spPr>
        <p:txBody>
          <a:bodyPr anchor="ctr">
            <a:normAutofit/>
          </a:bodyPr>
          <a:lstStyle/>
          <a:p>
            <a:r>
              <a:rPr lang="en-US" dirty="0"/>
              <a:t>Find a Truck Manually</a:t>
            </a:r>
          </a:p>
          <a:p>
            <a:r>
              <a:rPr lang="en-US" dirty="0"/>
              <a:t>Template Matching</a:t>
            </a:r>
          </a:p>
          <a:p>
            <a:r>
              <a:rPr lang="en-US" dirty="0"/>
              <a:t>Corner Detection</a:t>
            </a:r>
          </a:p>
          <a:p>
            <a:r>
              <a:rPr lang="en-US" dirty="0"/>
              <a:t>HISTOGRAM OF ORIENTED GRADIENTS </a:t>
            </a:r>
          </a:p>
          <a:p>
            <a:pPr marL="0" indent="0">
              <a:buNone/>
            </a:pPr>
            <a:endParaRPr lang="en-US" dirty="0"/>
          </a:p>
          <a:p>
            <a:r>
              <a:rPr lang="en-US" dirty="0">
                <a:hlinkClick r:id="rId2"/>
              </a:rPr>
              <a:t>https://github.com/zyousefi105/portfolio/tree/master/autonomouscars/computer_vision3</a:t>
            </a:r>
            <a:endParaRPr lang="en-US" dirty="0"/>
          </a:p>
          <a:p>
            <a:endParaRPr lang="en-US" dirty="0"/>
          </a:p>
        </p:txBody>
      </p:sp>
    </p:spTree>
    <p:extLst>
      <p:ext uri="{BB962C8B-B14F-4D97-AF65-F5344CB8AC3E}">
        <p14:creationId xmlns:p14="http://schemas.microsoft.com/office/powerpoint/2010/main" val="1748027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AF1C30-0554-E74A-B8A8-6E72CA579AA3}"/>
              </a:ext>
            </a:extLst>
          </p:cNvPr>
          <p:cNvSpPr>
            <a:spLocks noGrp="1"/>
          </p:cNvSpPr>
          <p:nvPr>
            <p:ph idx="1"/>
          </p:nvPr>
        </p:nvSpPr>
        <p:spPr>
          <a:xfrm>
            <a:off x="677334" y="1253067"/>
            <a:ext cx="6155266" cy="4351866"/>
          </a:xfrm>
        </p:spPr>
        <p:txBody>
          <a:bodyPr anchor="ctr">
            <a:normAutofit/>
          </a:bodyPr>
          <a:lstStyle/>
          <a:p>
            <a:pPr>
              <a:lnSpc>
                <a:spcPct val="90000"/>
              </a:lnSpc>
            </a:pPr>
            <a:r>
              <a:rPr lang="en-US" dirty="0"/>
              <a:t>The idea of self-driving vehicles dates back much further than Google’s research in the present day. In fact, the concept of an autonomous car dates back to Futurama, an exhibit at the 1939 New York World’s Fair. General Motors created the exhibit to display its vision of what the world would look like in 20 years, and this vision included an automated highway system that would guide self-driving cars. While a world filled with robotic vehicles isn’t yet a reality, cars today do contain many autonomous features, such as assisted parking and braking systems. Meanwhile, work on full-fledged autonomous vehicles continues, with the goal of making driving a car safer and simpler in the coming decades.</a:t>
            </a:r>
            <a:endParaRPr lang="en-US"/>
          </a:p>
          <a:p>
            <a:pPr marL="0" indent="0">
              <a:lnSpc>
                <a:spcPct val="90000"/>
              </a:lnSpc>
              <a:buNone/>
            </a:pPr>
            <a:r>
              <a:rPr lang="en-US" dirty="0">
                <a:hlinkClick r:id="rId2"/>
              </a:rPr>
              <a:t>https://www.titlemax.com/resources/history-of-the-autonomous-car/</a:t>
            </a:r>
            <a:endParaRPr lang="en-US"/>
          </a:p>
        </p:txBody>
      </p:sp>
      <p:sp>
        <p:nvSpPr>
          <p:cNvPr id="10"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564063E-FE35-CE41-8928-CA3A70ADED4D}"/>
              </a:ext>
            </a:extLst>
          </p:cNvPr>
          <p:cNvSpPr>
            <a:spLocks noGrp="1"/>
          </p:cNvSpPr>
          <p:nvPr>
            <p:ph type="title"/>
          </p:nvPr>
        </p:nvSpPr>
        <p:spPr>
          <a:xfrm>
            <a:off x="7829658" y="1253067"/>
            <a:ext cx="3371742" cy="4351866"/>
          </a:xfrm>
        </p:spPr>
        <p:txBody>
          <a:bodyPr anchor="ctr">
            <a:normAutofit/>
          </a:bodyPr>
          <a:lstStyle/>
          <a:p>
            <a:r>
              <a:rPr lang="en-US" cap="all">
                <a:solidFill>
                  <a:schemeClr val="bg1"/>
                </a:solidFill>
              </a:rPr>
              <a:t>HISTORY OF THE AUTONOMOUS CAR</a:t>
            </a:r>
            <a:br>
              <a:rPr lang="en-US" cap="all">
                <a:solidFill>
                  <a:schemeClr val="bg1"/>
                </a:solidFill>
              </a:rPr>
            </a:br>
            <a:endParaRPr lang="en-US">
              <a:solidFill>
                <a:schemeClr val="bg1"/>
              </a:solidFill>
            </a:endParaRPr>
          </a:p>
        </p:txBody>
      </p:sp>
    </p:spTree>
    <p:extLst>
      <p:ext uri="{BB962C8B-B14F-4D97-AF65-F5344CB8AC3E}">
        <p14:creationId xmlns:p14="http://schemas.microsoft.com/office/powerpoint/2010/main" val="1918691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D732-FF90-4444-860D-A35866B7177B}"/>
              </a:ext>
            </a:extLst>
          </p:cNvPr>
          <p:cNvSpPr>
            <a:spLocks noGrp="1"/>
          </p:cNvSpPr>
          <p:nvPr>
            <p:ph type="title"/>
          </p:nvPr>
        </p:nvSpPr>
        <p:spPr/>
        <p:txBody>
          <a:bodyPr/>
          <a:lstStyle/>
          <a:p>
            <a:r>
              <a:rPr lang="en-US" b="1" dirty="0"/>
              <a:t>What is machine learning? </a:t>
            </a:r>
            <a:br>
              <a:rPr lang="en-US" dirty="0"/>
            </a:br>
            <a:endParaRPr lang="en-US" dirty="0"/>
          </a:p>
        </p:txBody>
      </p:sp>
      <p:sp>
        <p:nvSpPr>
          <p:cNvPr id="3" name="Content Placeholder 2">
            <a:extLst>
              <a:ext uri="{FF2B5EF4-FFF2-40B4-BE49-F238E27FC236}">
                <a16:creationId xmlns:a16="http://schemas.microsoft.com/office/drawing/2014/main" id="{F9EEFFD3-6B50-9C43-A5EF-6DC13610A811}"/>
              </a:ext>
            </a:extLst>
          </p:cNvPr>
          <p:cNvSpPr>
            <a:spLocks noGrp="1"/>
          </p:cNvSpPr>
          <p:nvPr>
            <p:ph idx="1"/>
          </p:nvPr>
        </p:nvSpPr>
        <p:spPr/>
        <p:txBody>
          <a:bodyPr/>
          <a:lstStyle/>
          <a:p>
            <a:r>
              <a:rPr lang="en-US" dirty="0"/>
              <a:t>machine learning systems </a:t>
            </a:r>
            <a:r>
              <a:rPr lang="en-US" b="1" dirty="0"/>
              <a:t>train </a:t>
            </a:r>
            <a:r>
              <a:rPr lang="en-US" dirty="0"/>
              <a:t>a </a:t>
            </a:r>
            <a:r>
              <a:rPr lang="en-US" b="1" dirty="0"/>
              <a:t>model </a:t>
            </a:r>
            <a:r>
              <a:rPr lang="en-US" dirty="0"/>
              <a:t>by feeding it </a:t>
            </a:r>
            <a:r>
              <a:rPr lang="en-US" b="1" dirty="0"/>
              <a:t>feature data </a:t>
            </a:r>
            <a:r>
              <a:rPr lang="en-US" dirty="0"/>
              <a:t>with known </a:t>
            </a:r>
            <a:r>
              <a:rPr lang="en-US" b="1" dirty="0"/>
              <a:t>labels </a:t>
            </a:r>
            <a:endParaRPr lang="en-US" dirty="0"/>
          </a:p>
          <a:p>
            <a:r>
              <a:rPr lang="en-US" b="1" dirty="0"/>
              <a:t>features </a:t>
            </a:r>
            <a:r>
              <a:rPr lang="en-US" dirty="0"/>
              <a:t>are the attributes used to inform your model’s predictions </a:t>
            </a:r>
            <a:r>
              <a:rPr lang="en-US" b="1" dirty="0"/>
              <a:t>labels </a:t>
            </a:r>
            <a:r>
              <a:rPr lang="en-US" dirty="0"/>
              <a:t>are the “correct answers” our model wants to be able to predict on its own </a:t>
            </a:r>
          </a:p>
          <a:p>
            <a:r>
              <a:rPr lang="en-US" dirty="0"/>
              <a:t>once the model is built, the model will </a:t>
            </a:r>
            <a:r>
              <a:rPr lang="en-US" b="1" dirty="0"/>
              <a:t>predict </a:t>
            </a:r>
            <a:r>
              <a:rPr lang="en-US" dirty="0"/>
              <a:t>labels just given feature data </a:t>
            </a:r>
          </a:p>
          <a:p>
            <a:r>
              <a:rPr lang="en-US" dirty="0"/>
              <a:t>features are </a:t>
            </a:r>
            <a:r>
              <a:rPr lang="en-US" b="1" dirty="0"/>
              <a:t>independent variables</a:t>
            </a:r>
            <a:r>
              <a:rPr lang="en-US" dirty="0"/>
              <a:t>, labels are </a:t>
            </a:r>
            <a:r>
              <a:rPr lang="en-US" b="1" dirty="0"/>
              <a:t>dependent variables</a:t>
            </a:r>
            <a:r>
              <a:rPr lang="en-US" dirty="0"/>
              <a:t>. </a:t>
            </a:r>
          </a:p>
          <a:p>
            <a:r>
              <a:rPr lang="en-US" b="1" dirty="0"/>
              <a:t>example: predicting sale price of a house --Regression</a:t>
            </a:r>
          </a:p>
          <a:p>
            <a:r>
              <a:rPr lang="en-US" b="1" dirty="0"/>
              <a:t>classifying images of street signs – Classification</a:t>
            </a:r>
          </a:p>
          <a:p>
            <a:r>
              <a:rPr lang="en-US" b="1" dirty="0"/>
              <a:t>Supervise vs Unsupervised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280883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7CD0-2667-1E40-92F1-8663A20615EC}"/>
              </a:ext>
            </a:extLst>
          </p:cNvPr>
          <p:cNvSpPr>
            <a:spLocks noGrp="1"/>
          </p:cNvSpPr>
          <p:nvPr>
            <p:ph type="title"/>
          </p:nvPr>
        </p:nvSpPr>
        <p:spPr/>
        <p:txBody>
          <a:bodyPr/>
          <a:lstStyle/>
          <a:p>
            <a:r>
              <a:rPr lang="en-US" b="1" dirty="0"/>
              <a:t>evaluating machine learning systems </a:t>
            </a:r>
            <a:br>
              <a:rPr lang="en-US" dirty="0"/>
            </a:br>
            <a:endParaRPr lang="en-US" dirty="0"/>
          </a:p>
        </p:txBody>
      </p:sp>
      <p:sp>
        <p:nvSpPr>
          <p:cNvPr id="3" name="Content Placeholder 2">
            <a:extLst>
              <a:ext uri="{FF2B5EF4-FFF2-40B4-BE49-F238E27FC236}">
                <a16:creationId xmlns:a16="http://schemas.microsoft.com/office/drawing/2014/main" id="{EC908664-08D0-8D42-B545-6DE2F4B98FFE}"/>
              </a:ext>
            </a:extLst>
          </p:cNvPr>
          <p:cNvSpPr>
            <a:spLocks noGrp="1"/>
          </p:cNvSpPr>
          <p:nvPr>
            <p:ph idx="1"/>
          </p:nvPr>
        </p:nvSpPr>
        <p:spPr>
          <a:xfrm>
            <a:off x="677334" y="1285875"/>
            <a:ext cx="8596668" cy="4755487"/>
          </a:xfrm>
        </p:spPr>
        <p:txBody>
          <a:bodyPr>
            <a:normAutofit/>
          </a:bodyPr>
          <a:lstStyle/>
          <a:p>
            <a:r>
              <a:rPr lang="en-US" dirty="0"/>
              <a:t>if you have a set of training data that includes the value you’re trying to predict – you don’t have to guess if the resulting model is good or not. </a:t>
            </a:r>
          </a:p>
          <a:p>
            <a:r>
              <a:rPr lang="en-US" dirty="0"/>
              <a:t>if you have enough training data, you can split it into two parts: a training set and a test set. </a:t>
            </a:r>
          </a:p>
          <a:p>
            <a:r>
              <a:rPr lang="en-US" dirty="0"/>
              <a:t>you then train the model using only the training set </a:t>
            </a:r>
          </a:p>
          <a:p>
            <a:r>
              <a:rPr lang="en-US" dirty="0"/>
              <a:t>and then measure (using r-squared or some other metric) the model’s accuracy by asking it to predict values for the test set, and compare that to the known, true values. </a:t>
            </a:r>
          </a:p>
          <a:p>
            <a:r>
              <a:rPr lang="en-US" dirty="0"/>
              <a:t>the data sets must be selected randomly </a:t>
            </a:r>
          </a:p>
          <a:p>
            <a:r>
              <a:rPr lang="en-US" dirty="0"/>
              <a:t>train/test is a great way to guard against </a:t>
            </a:r>
            <a:r>
              <a:rPr lang="en-US" i="1" dirty="0"/>
              <a:t>overfitting </a:t>
            </a:r>
          </a:p>
          <a:p>
            <a:endParaRPr lang="en-US" dirty="0"/>
          </a:p>
          <a:p>
            <a:endParaRPr lang="en-US" dirty="0"/>
          </a:p>
        </p:txBody>
      </p:sp>
    </p:spTree>
    <p:extLst>
      <p:ext uri="{BB962C8B-B14F-4D97-AF65-F5344CB8AC3E}">
        <p14:creationId xmlns:p14="http://schemas.microsoft.com/office/powerpoint/2010/main" val="4225422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E432-9467-E140-8C94-6909B73628DC}"/>
              </a:ext>
            </a:extLst>
          </p:cNvPr>
          <p:cNvSpPr>
            <a:spLocks noGrp="1"/>
          </p:cNvSpPr>
          <p:nvPr>
            <p:ph type="title"/>
          </p:nvPr>
        </p:nvSpPr>
        <p:spPr/>
        <p:txBody>
          <a:bodyPr/>
          <a:lstStyle/>
          <a:p>
            <a:r>
              <a:rPr lang="en-US" dirty="0"/>
              <a:t>Overfitting</a:t>
            </a:r>
          </a:p>
        </p:txBody>
      </p:sp>
      <p:pic>
        <p:nvPicPr>
          <p:cNvPr id="5" name="Content Placeholder 4" descr="A picture containing computer&#10;&#10;Description automatically generated">
            <a:extLst>
              <a:ext uri="{FF2B5EF4-FFF2-40B4-BE49-F238E27FC236}">
                <a16:creationId xmlns:a16="http://schemas.microsoft.com/office/drawing/2014/main" id="{B26667A5-532B-CA4C-B2F9-88D12861E2DA}"/>
              </a:ext>
            </a:extLst>
          </p:cNvPr>
          <p:cNvPicPr>
            <a:picLocks noGrp="1" noChangeAspect="1"/>
          </p:cNvPicPr>
          <p:nvPr>
            <p:ph idx="1"/>
          </p:nvPr>
        </p:nvPicPr>
        <p:blipFill>
          <a:blip r:embed="rId2"/>
          <a:stretch>
            <a:fillRect/>
          </a:stretch>
        </p:blipFill>
        <p:spPr>
          <a:xfrm>
            <a:off x="677334" y="1673225"/>
            <a:ext cx="4089139" cy="3881437"/>
          </a:xfrm>
        </p:spPr>
      </p:pic>
      <p:pic>
        <p:nvPicPr>
          <p:cNvPr id="7" name="Picture 6" descr="A picture containing green, table, room, display&#10;&#10;Description automatically generated">
            <a:extLst>
              <a:ext uri="{FF2B5EF4-FFF2-40B4-BE49-F238E27FC236}">
                <a16:creationId xmlns:a16="http://schemas.microsoft.com/office/drawing/2014/main" id="{0D9DB435-7DF8-5446-9526-4C70310F4B7F}"/>
              </a:ext>
            </a:extLst>
          </p:cNvPr>
          <p:cNvPicPr>
            <a:picLocks noChangeAspect="1"/>
          </p:cNvPicPr>
          <p:nvPr/>
        </p:nvPicPr>
        <p:blipFill>
          <a:blip r:embed="rId3"/>
          <a:stretch>
            <a:fillRect/>
          </a:stretch>
        </p:blipFill>
        <p:spPr>
          <a:xfrm>
            <a:off x="5010502" y="1673225"/>
            <a:ext cx="4478378" cy="3881437"/>
          </a:xfrm>
          <a:prstGeom prst="rect">
            <a:avLst/>
          </a:prstGeom>
        </p:spPr>
      </p:pic>
    </p:spTree>
    <p:extLst>
      <p:ext uri="{BB962C8B-B14F-4D97-AF65-F5344CB8AC3E}">
        <p14:creationId xmlns:p14="http://schemas.microsoft.com/office/powerpoint/2010/main" val="136655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B771-C752-584B-B82C-D6F98C0E3E5D}"/>
              </a:ext>
            </a:extLst>
          </p:cNvPr>
          <p:cNvSpPr>
            <a:spLocks noGrp="1"/>
          </p:cNvSpPr>
          <p:nvPr>
            <p:ph type="title"/>
          </p:nvPr>
        </p:nvSpPr>
        <p:spPr/>
        <p:txBody>
          <a:bodyPr/>
          <a:lstStyle/>
          <a:p>
            <a:r>
              <a:rPr lang="en-US" b="1" dirty="0"/>
              <a:t>train/test is not infallible </a:t>
            </a:r>
            <a:br>
              <a:rPr lang="en-US" dirty="0"/>
            </a:br>
            <a:endParaRPr lang="en-US" dirty="0"/>
          </a:p>
        </p:txBody>
      </p:sp>
      <p:sp>
        <p:nvSpPr>
          <p:cNvPr id="3" name="Content Placeholder 2">
            <a:extLst>
              <a:ext uri="{FF2B5EF4-FFF2-40B4-BE49-F238E27FC236}">
                <a16:creationId xmlns:a16="http://schemas.microsoft.com/office/drawing/2014/main" id="{17EFD956-E9DC-3441-A011-23EE049C8334}"/>
              </a:ext>
            </a:extLst>
          </p:cNvPr>
          <p:cNvSpPr>
            <a:spLocks noGrp="1"/>
          </p:cNvSpPr>
          <p:nvPr>
            <p:ph idx="1"/>
          </p:nvPr>
        </p:nvSpPr>
        <p:spPr/>
        <p:txBody>
          <a:bodyPr>
            <a:normAutofit fontScale="92500"/>
          </a:bodyPr>
          <a:lstStyle/>
          <a:p>
            <a:r>
              <a:rPr lang="en-US" dirty="0"/>
              <a:t>maybe your sample sizes are too small  or due to random chance your train and </a:t>
            </a:r>
          </a:p>
          <a:p>
            <a:r>
              <a:rPr lang="en-US" dirty="0"/>
              <a:t>test sets look remarkably similar • overfitting can still happen </a:t>
            </a:r>
          </a:p>
          <a:p>
            <a:r>
              <a:rPr lang="en-US" b="1" dirty="0"/>
              <a:t>k-fold cross validation </a:t>
            </a:r>
            <a:endParaRPr lang="en-US" dirty="0"/>
          </a:p>
          <a:p>
            <a:r>
              <a:rPr lang="en-US" dirty="0"/>
              <a:t>one way to further protect against overfitting is </a:t>
            </a:r>
            <a:r>
              <a:rPr lang="en-US" i="1" dirty="0"/>
              <a:t>K-fold cross validation </a:t>
            </a:r>
            <a:endParaRPr lang="en-US" dirty="0"/>
          </a:p>
          <a:p>
            <a:r>
              <a:rPr lang="en-US" dirty="0"/>
              <a:t>• sounds complicated, but it’s a simple idea: </a:t>
            </a:r>
          </a:p>
          <a:p>
            <a:r>
              <a:rPr lang="en-US" dirty="0"/>
              <a:t>split your data into K randomly-assigned segments </a:t>
            </a:r>
          </a:p>
          <a:p>
            <a:r>
              <a:rPr lang="en-US" dirty="0"/>
              <a:t>reserve one segment as your test data </a:t>
            </a:r>
          </a:p>
          <a:p>
            <a:r>
              <a:rPr lang="en-US" dirty="0"/>
              <a:t>train on each of the remaining K-1 segments and measure their </a:t>
            </a:r>
          </a:p>
          <a:p>
            <a:r>
              <a:rPr lang="en-US" dirty="0"/>
              <a:t>performance against the test set </a:t>
            </a:r>
          </a:p>
          <a:p>
            <a:r>
              <a:rPr lang="en-US" dirty="0"/>
              <a:t>take the average of the K-1 r-squared scores </a:t>
            </a:r>
          </a:p>
          <a:p>
            <a:endParaRPr lang="en-US" dirty="0"/>
          </a:p>
          <a:p>
            <a:endParaRPr lang="en-US" dirty="0"/>
          </a:p>
        </p:txBody>
      </p:sp>
    </p:spTree>
    <p:extLst>
      <p:ext uri="{BB962C8B-B14F-4D97-AF65-F5344CB8AC3E}">
        <p14:creationId xmlns:p14="http://schemas.microsoft.com/office/powerpoint/2010/main" val="1599810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B79A-D5D4-E248-A555-50BDEB0B3BD5}"/>
              </a:ext>
            </a:extLst>
          </p:cNvPr>
          <p:cNvSpPr>
            <a:spLocks noGrp="1"/>
          </p:cNvSpPr>
          <p:nvPr>
            <p:ph type="title"/>
          </p:nvPr>
        </p:nvSpPr>
        <p:spPr/>
        <p:txBody>
          <a:bodyPr/>
          <a:lstStyle/>
          <a:p>
            <a:r>
              <a:rPr lang="en-US" dirty="0"/>
              <a:t>k-fold cross validation and </a:t>
            </a:r>
            <a:r>
              <a:rPr lang="en-US" dirty="0" err="1"/>
              <a:t>Gridsearch</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C741EA62-1406-F74F-B596-3F058BE79AB8}"/>
              </a:ext>
            </a:extLst>
          </p:cNvPr>
          <p:cNvPicPr>
            <a:picLocks noGrp="1" noChangeAspect="1"/>
          </p:cNvPicPr>
          <p:nvPr>
            <p:ph idx="1"/>
          </p:nvPr>
        </p:nvPicPr>
        <p:blipFill>
          <a:blip r:embed="rId2"/>
          <a:stretch>
            <a:fillRect/>
          </a:stretch>
        </p:blipFill>
        <p:spPr>
          <a:xfrm>
            <a:off x="1759359" y="2160588"/>
            <a:ext cx="6433320" cy="3881437"/>
          </a:xfrm>
        </p:spPr>
      </p:pic>
    </p:spTree>
    <p:extLst>
      <p:ext uri="{BB962C8B-B14F-4D97-AF65-F5344CB8AC3E}">
        <p14:creationId xmlns:p14="http://schemas.microsoft.com/office/powerpoint/2010/main" val="2291862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654A-6253-7D4C-A82C-5373C6E1D889}"/>
              </a:ext>
            </a:extLst>
          </p:cNvPr>
          <p:cNvSpPr>
            <a:spLocks noGrp="1"/>
          </p:cNvSpPr>
          <p:nvPr>
            <p:ph type="title"/>
          </p:nvPr>
        </p:nvSpPr>
        <p:spPr/>
        <p:txBody>
          <a:bodyPr/>
          <a:lstStyle/>
          <a:p>
            <a:r>
              <a:rPr lang="en-US" b="1" dirty="0"/>
              <a:t>linear regression </a:t>
            </a:r>
            <a:br>
              <a:rPr lang="en-US" dirty="0"/>
            </a:br>
            <a:endParaRPr lang="en-US" dirty="0"/>
          </a:p>
        </p:txBody>
      </p:sp>
      <p:sp>
        <p:nvSpPr>
          <p:cNvPr id="3" name="Content Placeholder 2">
            <a:extLst>
              <a:ext uri="{FF2B5EF4-FFF2-40B4-BE49-F238E27FC236}">
                <a16:creationId xmlns:a16="http://schemas.microsoft.com/office/drawing/2014/main" id="{1EE80735-D8DF-7F46-B30C-6B98DF2198C8}"/>
              </a:ext>
            </a:extLst>
          </p:cNvPr>
          <p:cNvSpPr>
            <a:spLocks noGrp="1"/>
          </p:cNvSpPr>
          <p:nvPr>
            <p:ph idx="1"/>
          </p:nvPr>
        </p:nvSpPr>
        <p:spPr/>
        <p:txBody>
          <a:bodyPr/>
          <a:lstStyle/>
          <a:p>
            <a:r>
              <a:rPr lang="en-US" dirty="0"/>
              <a:t>• fit a line to a data set of observations </a:t>
            </a:r>
          </a:p>
          <a:p>
            <a:r>
              <a:rPr lang="en-US" dirty="0"/>
              <a:t>• use this line to predict unobserved values </a:t>
            </a:r>
          </a:p>
          <a:p>
            <a:r>
              <a:rPr lang="en-US" dirty="0"/>
              <a:t>• the term “regression” is confusing </a:t>
            </a:r>
          </a:p>
          <a:p>
            <a:r>
              <a:rPr lang="en-US" dirty="0"/>
              <a:t>remember the slope-intercept equation of a line? y=</a:t>
            </a:r>
            <a:r>
              <a:rPr lang="en-US" dirty="0" err="1"/>
              <a:t>mx+b</a:t>
            </a:r>
            <a:r>
              <a:rPr lang="en-US" dirty="0"/>
              <a:t> </a:t>
            </a:r>
          </a:p>
          <a:p>
            <a:r>
              <a:rPr lang="en-US" dirty="0"/>
              <a:t>the slope is the correlation between the two variables times the standard deviation in Y, all divided by the standard deviation in X. </a:t>
            </a:r>
          </a:p>
          <a:p>
            <a:r>
              <a:rPr lang="en-US" dirty="0"/>
              <a:t>• neat how standard deviation how some real mathematical meaning, eh? </a:t>
            </a:r>
          </a:p>
          <a:p>
            <a:r>
              <a:rPr lang="en-US" dirty="0"/>
              <a:t>the intercept is the mean of Y minus the slope times the mean of X </a:t>
            </a:r>
          </a:p>
          <a:p>
            <a:r>
              <a:rPr lang="en-US" dirty="0"/>
              <a:t>but python will do all that for you. </a:t>
            </a:r>
          </a:p>
          <a:p>
            <a:endParaRPr lang="en-US" dirty="0"/>
          </a:p>
        </p:txBody>
      </p:sp>
    </p:spTree>
    <p:extLst>
      <p:ext uri="{BB962C8B-B14F-4D97-AF65-F5344CB8AC3E}">
        <p14:creationId xmlns:p14="http://schemas.microsoft.com/office/powerpoint/2010/main" val="831544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84F2-99EF-E949-A4F5-181AA36899BD}"/>
              </a:ext>
            </a:extLst>
          </p:cNvPr>
          <p:cNvSpPr>
            <a:spLocks noGrp="1"/>
          </p:cNvSpPr>
          <p:nvPr>
            <p:ph type="title"/>
          </p:nvPr>
        </p:nvSpPr>
        <p:spPr/>
        <p:txBody>
          <a:bodyPr/>
          <a:lstStyle/>
          <a:p>
            <a:r>
              <a:rPr lang="en-US" dirty="0"/>
              <a:t>Measure Error</a:t>
            </a:r>
          </a:p>
        </p:txBody>
      </p:sp>
      <p:sp>
        <p:nvSpPr>
          <p:cNvPr id="3" name="Content Placeholder 2">
            <a:extLst>
              <a:ext uri="{FF2B5EF4-FFF2-40B4-BE49-F238E27FC236}">
                <a16:creationId xmlns:a16="http://schemas.microsoft.com/office/drawing/2014/main" id="{C4F9F720-CD4F-6143-BC04-EB58FE9DBA1D}"/>
              </a:ext>
            </a:extLst>
          </p:cNvPr>
          <p:cNvSpPr>
            <a:spLocks noGrp="1"/>
          </p:cNvSpPr>
          <p:nvPr>
            <p:ph idx="1"/>
          </p:nvPr>
        </p:nvSpPr>
        <p:spPr/>
        <p:txBody>
          <a:bodyPr>
            <a:normAutofit lnSpcReduction="10000"/>
          </a:bodyPr>
          <a:lstStyle/>
          <a:p>
            <a:r>
              <a:rPr lang="en-US" b="1" dirty="0"/>
              <a:t>R-squared </a:t>
            </a:r>
          </a:p>
          <a:p>
            <a:r>
              <a:rPr lang="en-US" dirty="0"/>
              <a:t>The fraction of the total variation in Y that is captured by the model </a:t>
            </a:r>
          </a:p>
          <a:p>
            <a:r>
              <a:rPr lang="en-US" dirty="0"/>
              <a:t>ranges from 0 to 1</a:t>
            </a:r>
            <a:br>
              <a:rPr lang="en-US" dirty="0"/>
            </a:br>
            <a:r>
              <a:rPr lang="en-US" dirty="0"/>
              <a:t>• 0 is bad (none of the variance is captured), 1 is good (all of the </a:t>
            </a:r>
          </a:p>
          <a:p>
            <a:r>
              <a:rPr lang="en-US" dirty="0"/>
              <a:t>variance is captured). </a:t>
            </a:r>
          </a:p>
          <a:p>
            <a:endParaRPr lang="en-US" dirty="0"/>
          </a:p>
          <a:p>
            <a:r>
              <a:rPr lang="en-US" b="1" dirty="0"/>
              <a:t>gradient descent</a:t>
            </a:r>
            <a:r>
              <a:rPr lang="en-US" dirty="0"/>
              <a:t> </a:t>
            </a:r>
          </a:p>
          <a:p>
            <a:r>
              <a:rPr lang="en-US" dirty="0"/>
              <a:t>is an alternate method to ordinary least squares. </a:t>
            </a:r>
          </a:p>
          <a:p>
            <a:r>
              <a:rPr lang="en-US" dirty="0"/>
              <a:t>basically iterates to find the line that best follows the contours defined by the data. </a:t>
            </a:r>
          </a:p>
          <a:p>
            <a:r>
              <a:rPr lang="en-US" dirty="0"/>
              <a:t>can make sense when dealing with multi-dimensional data </a:t>
            </a:r>
          </a:p>
          <a:p>
            <a:endParaRPr lang="en-US" dirty="0"/>
          </a:p>
          <a:p>
            <a:endParaRPr lang="en-US" dirty="0"/>
          </a:p>
        </p:txBody>
      </p:sp>
    </p:spTree>
    <p:extLst>
      <p:ext uri="{BB962C8B-B14F-4D97-AF65-F5344CB8AC3E}">
        <p14:creationId xmlns:p14="http://schemas.microsoft.com/office/powerpoint/2010/main" val="3952511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019A7-7117-0743-8C74-33A0F2F3ADAA}"/>
              </a:ext>
            </a:extLst>
          </p:cNvPr>
          <p:cNvSpPr>
            <a:spLocks noGrp="1"/>
          </p:cNvSpPr>
          <p:nvPr>
            <p:ph type="title"/>
          </p:nvPr>
        </p:nvSpPr>
        <p:spPr/>
        <p:txBody>
          <a:bodyPr/>
          <a:lstStyle/>
          <a:p>
            <a:r>
              <a:rPr lang="en-US" b="1" dirty="0"/>
              <a:t>logistic regression </a:t>
            </a:r>
            <a:br>
              <a:rPr lang="en-US" dirty="0"/>
            </a:br>
            <a:endParaRPr lang="en-US" dirty="0"/>
          </a:p>
        </p:txBody>
      </p:sp>
      <p:sp>
        <p:nvSpPr>
          <p:cNvPr id="3" name="Content Placeholder 2">
            <a:extLst>
              <a:ext uri="{FF2B5EF4-FFF2-40B4-BE49-F238E27FC236}">
                <a16:creationId xmlns:a16="http://schemas.microsoft.com/office/drawing/2014/main" id="{EBE38127-A1D2-1746-9DD6-FD58F27A14B7}"/>
              </a:ext>
            </a:extLst>
          </p:cNvPr>
          <p:cNvSpPr>
            <a:spLocks noGrp="1"/>
          </p:cNvSpPr>
          <p:nvPr>
            <p:ph idx="1"/>
          </p:nvPr>
        </p:nvSpPr>
        <p:spPr/>
        <p:txBody>
          <a:bodyPr/>
          <a:lstStyle/>
          <a:p>
            <a:r>
              <a:rPr lang="en-US" dirty="0"/>
              <a:t>regression for binary (yes/no) problems </a:t>
            </a:r>
          </a:p>
          <a:p>
            <a:r>
              <a:rPr lang="en-US" dirty="0"/>
              <a:t>like linear regression, but final predictions are transformed into a 0-1 range </a:t>
            </a:r>
          </a:p>
          <a:p>
            <a:r>
              <a:rPr lang="en-US" b="1" dirty="0"/>
              <a:t>the sigmoid (logistic) function </a:t>
            </a:r>
            <a:endParaRPr lang="en-US" dirty="0"/>
          </a:p>
          <a:p>
            <a:r>
              <a:rPr lang="en-US" b="1" dirty="0"/>
              <a:t>loss function for logistic regression </a:t>
            </a:r>
          </a:p>
          <a:p>
            <a:r>
              <a:rPr lang="en-US" dirty="0"/>
              <a:t>least-squares won’t work with the logistic curve </a:t>
            </a:r>
          </a:p>
          <a:p>
            <a:r>
              <a:rPr lang="en-US" dirty="0"/>
              <a:t>instead we use gradient descent with maximum likelihood </a:t>
            </a:r>
          </a:p>
          <a:p>
            <a:r>
              <a:rPr lang="en-US" dirty="0"/>
              <a:t>this just iterates to maximize the conditional probability of Y given X </a:t>
            </a:r>
          </a:p>
          <a:p>
            <a:endParaRPr lang="en-US" dirty="0"/>
          </a:p>
          <a:p>
            <a:endParaRPr lang="en-US" dirty="0"/>
          </a:p>
        </p:txBody>
      </p:sp>
    </p:spTree>
    <p:extLst>
      <p:ext uri="{BB962C8B-B14F-4D97-AF65-F5344CB8AC3E}">
        <p14:creationId xmlns:p14="http://schemas.microsoft.com/office/powerpoint/2010/main" val="878562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whiteboard&#10;&#10;Description automatically generated">
            <a:extLst>
              <a:ext uri="{FF2B5EF4-FFF2-40B4-BE49-F238E27FC236}">
                <a16:creationId xmlns:a16="http://schemas.microsoft.com/office/drawing/2014/main" id="{844BCB91-82E6-F847-81B0-ED1798E4ED23}"/>
              </a:ext>
            </a:extLst>
          </p:cNvPr>
          <p:cNvPicPr>
            <a:picLocks noGrp="1" noChangeAspect="1"/>
          </p:cNvPicPr>
          <p:nvPr>
            <p:ph idx="1"/>
          </p:nvPr>
        </p:nvPicPr>
        <p:blipFill>
          <a:blip r:embed="rId2"/>
          <a:stretch>
            <a:fillRect/>
          </a:stretch>
        </p:blipFill>
        <p:spPr>
          <a:xfrm>
            <a:off x="754086" y="1157288"/>
            <a:ext cx="8443866" cy="4271962"/>
          </a:xfrm>
        </p:spPr>
      </p:pic>
    </p:spTree>
    <p:extLst>
      <p:ext uri="{BB962C8B-B14F-4D97-AF65-F5344CB8AC3E}">
        <p14:creationId xmlns:p14="http://schemas.microsoft.com/office/powerpoint/2010/main" val="2773261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CBCC-65D0-8146-8731-D7D3EB728DB1}"/>
              </a:ext>
            </a:extLst>
          </p:cNvPr>
          <p:cNvSpPr>
            <a:spLocks noGrp="1"/>
          </p:cNvSpPr>
          <p:nvPr>
            <p:ph type="title"/>
          </p:nvPr>
        </p:nvSpPr>
        <p:spPr/>
        <p:txBody>
          <a:bodyPr/>
          <a:lstStyle/>
          <a:p>
            <a:r>
              <a:rPr lang="en-US" b="1" dirty="0"/>
              <a:t>decision trees </a:t>
            </a:r>
            <a:br>
              <a:rPr lang="en-US" dirty="0"/>
            </a:br>
            <a:endParaRPr lang="en-US" dirty="0"/>
          </a:p>
        </p:txBody>
      </p:sp>
      <p:sp>
        <p:nvSpPr>
          <p:cNvPr id="3" name="Content Placeholder 2">
            <a:extLst>
              <a:ext uri="{FF2B5EF4-FFF2-40B4-BE49-F238E27FC236}">
                <a16:creationId xmlns:a16="http://schemas.microsoft.com/office/drawing/2014/main" id="{91329164-137E-B540-9911-A48887C986E4}"/>
              </a:ext>
            </a:extLst>
          </p:cNvPr>
          <p:cNvSpPr>
            <a:spLocks noGrp="1"/>
          </p:cNvSpPr>
          <p:nvPr>
            <p:ph idx="1"/>
          </p:nvPr>
        </p:nvSpPr>
        <p:spPr/>
        <p:txBody>
          <a:bodyPr/>
          <a:lstStyle/>
          <a:p>
            <a:r>
              <a:rPr lang="en-US" dirty="0"/>
              <a:t>you can actually construct a flowchart to help you decide a classification for something with machine learning </a:t>
            </a:r>
          </a:p>
          <a:p>
            <a:r>
              <a:rPr lang="en-US" dirty="0"/>
              <a:t>this is called a decision tree </a:t>
            </a:r>
          </a:p>
          <a:p>
            <a:r>
              <a:rPr lang="en-US" dirty="0"/>
              <a:t>• another form of supervised learning </a:t>
            </a:r>
          </a:p>
          <a:p>
            <a:r>
              <a:rPr lang="en-US" b="1" dirty="0"/>
              <a:t>hiring data </a:t>
            </a:r>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74DBD56B-2E0E-E248-9EA8-B937D0254155}"/>
              </a:ext>
            </a:extLst>
          </p:cNvPr>
          <p:cNvPicPr>
            <a:picLocks noChangeAspect="1"/>
          </p:cNvPicPr>
          <p:nvPr/>
        </p:nvPicPr>
        <p:blipFill>
          <a:blip r:embed="rId2"/>
          <a:stretch>
            <a:fillRect/>
          </a:stretch>
        </p:blipFill>
        <p:spPr>
          <a:xfrm>
            <a:off x="793048" y="4226340"/>
            <a:ext cx="8480954" cy="2022060"/>
          </a:xfrm>
          <a:prstGeom prst="rect">
            <a:avLst/>
          </a:prstGeom>
        </p:spPr>
      </p:pic>
    </p:spTree>
    <p:extLst>
      <p:ext uri="{BB962C8B-B14F-4D97-AF65-F5344CB8AC3E}">
        <p14:creationId xmlns:p14="http://schemas.microsoft.com/office/powerpoint/2010/main" val="4008600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itle 1">
            <a:extLst>
              <a:ext uri="{FF2B5EF4-FFF2-40B4-BE49-F238E27FC236}">
                <a16:creationId xmlns:a16="http://schemas.microsoft.com/office/drawing/2014/main" id="{79B761FB-74C9-3C48-992B-957BBB024D5C}"/>
              </a:ext>
            </a:extLst>
          </p:cNvPr>
          <p:cNvSpPr>
            <a:spLocks noGrp="1"/>
          </p:cNvSpPr>
          <p:nvPr>
            <p:ph type="title"/>
          </p:nvPr>
        </p:nvSpPr>
        <p:spPr>
          <a:xfrm>
            <a:off x="646645" y="1400705"/>
            <a:ext cx="4203045" cy="1375608"/>
          </a:xfrm>
        </p:spPr>
        <p:txBody>
          <a:bodyPr anchor="ctr">
            <a:normAutofit/>
          </a:bodyPr>
          <a:lstStyle/>
          <a:p>
            <a:pPr>
              <a:lnSpc>
                <a:spcPct val="90000"/>
              </a:lnSpc>
            </a:pPr>
            <a:r>
              <a:rPr lang="en-US" sz="3100" b="1" dirty="0">
                <a:solidFill>
                  <a:schemeClr val="bg1"/>
                </a:solidFill>
              </a:rPr>
              <a:t>WHAT IS COMPUTER VISION? </a:t>
            </a:r>
            <a:br>
              <a:rPr lang="en-US" sz="3100" dirty="0">
                <a:solidFill>
                  <a:schemeClr val="bg1"/>
                </a:solidFill>
              </a:rPr>
            </a:br>
            <a:endParaRPr lang="en-US" sz="3100" dirty="0">
              <a:solidFill>
                <a:schemeClr val="bg1"/>
              </a:solidFill>
            </a:endParaRPr>
          </a:p>
        </p:txBody>
      </p:sp>
      <p:pic>
        <p:nvPicPr>
          <p:cNvPr id="5" name="Content Placeholder 4" descr="A screenshot of a computer&#10;&#10;Description automatically generated">
            <a:extLst>
              <a:ext uri="{FF2B5EF4-FFF2-40B4-BE49-F238E27FC236}">
                <a16:creationId xmlns:a16="http://schemas.microsoft.com/office/drawing/2014/main" id="{0A7C77FF-476C-C14E-B1BB-DDB723BB5544}"/>
              </a:ext>
            </a:extLst>
          </p:cNvPr>
          <p:cNvPicPr>
            <a:picLocks noChangeAspect="1"/>
          </p:cNvPicPr>
          <p:nvPr/>
        </p:nvPicPr>
        <p:blipFill>
          <a:blip r:embed="rId2"/>
          <a:stretch>
            <a:fillRect/>
          </a:stretch>
        </p:blipFill>
        <p:spPr>
          <a:xfrm>
            <a:off x="5716872" y="1943100"/>
            <a:ext cx="6112458" cy="2628357"/>
          </a:xfrm>
          <a:prstGeom prst="rect">
            <a:avLst/>
          </a:prstGeom>
        </p:spPr>
      </p:pic>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896599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3E37F67D-E31F-FA4C-88F8-AFC34AF334EF}"/>
              </a:ext>
            </a:extLst>
          </p:cNvPr>
          <p:cNvPicPr>
            <a:picLocks noGrp="1" noChangeAspect="1"/>
          </p:cNvPicPr>
          <p:nvPr>
            <p:ph idx="1"/>
          </p:nvPr>
        </p:nvPicPr>
        <p:blipFill>
          <a:blip r:embed="rId2"/>
          <a:stretch>
            <a:fillRect/>
          </a:stretch>
        </p:blipFill>
        <p:spPr>
          <a:xfrm>
            <a:off x="838597" y="908050"/>
            <a:ext cx="8048228" cy="5041900"/>
          </a:xfrm>
        </p:spPr>
      </p:pic>
    </p:spTree>
    <p:extLst>
      <p:ext uri="{BB962C8B-B14F-4D97-AF65-F5344CB8AC3E}">
        <p14:creationId xmlns:p14="http://schemas.microsoft.com/office/powerpoint/2010/main" val="1955061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AC83-D7F2-294A-B731-5CDF7F14631F}"/>
              </a:ext>
            </a:extLst>
          </p:cNvPr>
          <p:cNvSpPr>
            <a:spLocks noGrp="1"/>
          </p:cNvSpPr>
          <p:nvPr>
            <p:ph type="title"/>
          </p:nvPr>
        </p:nvSpPr>
        <p:spPr>
          <a:xfrm>
            <a:off x="677334" y="609600"/>
            <a:ext cx="8596668" cy="747713"/>
          </a:xfrm>
        </p:spPr>
        <p:txBody>
          <a:bodyPr>
            <a:normAutofit fontScale="90000"/>
          </a:bodyPr>
          <a:lstStyle/>
          <a:p>
            <a:r>
              <a:rPr lang="en-US" b="1" dirty="0"/>
              <a:t>support vector machines </a:t>
            </a:r>
            <a:br>
              <a:rPr lang="en-US" dirty="0"/>
            </a:br>
            <a:endParaRPr lang="en-US" dirty="0"/>
          </a:p>
        </p:txBody>
      </p:sp>
      <p:sp>
        <p:nvSpPr>
          <p:cNvPr id="3" name="Content Placeholder 2">
            <a:extLst>
              <a:ext uri="{FF2B5EF4-FFF2-40B4-BE49-F238E27FC236}">
                <a16:creationId xmlns:a16="http://schemas.microsoft.com/office/drawing/2014/main" id="{F60B1974-3899-C74B-89FC-0ED84FF77001}"/>
              </a:ext>
            </a:extLst>
          </p:cNvPr>
          <p:cNvSpPr>
            <a:spLocks noGrp="1"/>
          </p:cNvSpPr>
          <p:nvPr>
            <p:ph idx="1"/>
          </p:nvPr>
        </p:nvSpPr>
        <p:spPr>
          <a:xfrm>
            <a:off x="677334" y="1600201"/>
            <a:ext cx="8596668" cy="4441162"/>
          </a:xfrm>
        </p:spPr>
        <p:txBody>
          <a:bodyPr/>
          <a:lstStyle/>
          <a:p>
            <a:r>
              <a:rPr lang="en-US" dirty="0"/>
              <a:t>works well for classifying higher-dimensional data (lots of features) </a:t>
            </a:r>
          </a:p>
          <a:p>
            <a:r>
              <a:rPr lang="en-US" dirty="0"/>
              <a:t>these support vectors define hyperplanes </a:t>
            </a:r>
          </a:p>
          <a:p>
            <a:r>
              <a:rPr lang="en-US" b="1" dirty="0"/>
              <a:t>tuning kernels and gamma </a:t>
            </a:r>
            <a:endParaRPr lang="en-US" dirty="0"/>
          </a:p>
          <a:p>
            <a:r>
              <a:rPr lang="en-US" dirty="0"/>
              <a:t>use k-fold cross validation, </a:t>
            </a:r>
            <a:r>
              <a:rPr lang="en-US" dirty="0" err="1"/>
              <a:t>GridSearchCV</a:t>
            </a:r>
            <a:r>
              <a:rPr lang="en-US" dirty="0"/>
              <a:t> </a:t>
            </a:r>
          </a:p>
          <a:p>
            <a:endParaRPr lang="en-US" dirty="0"/>
          </a:p>
        </p:txBody>
      </p:sp>
      <p:pic>
        <p:nvPicPr>
          <p:cNvPr id="5" name="Picture 4" descr="A close up of text on a white background&#10;&#10;Description automatically generated">
            <a:extLst>
              <a:ext uri="{FF2B5EF4-FFF2-40B4-BE49-F238E27FC236}">
                <a16:creationId xmlns:a16="http://schemas.microsoft.com/office/drawing/2014/main" id="{49138FB1-9A25-8F49-BD85-6ABE08F94FED}"/>
              </a:ext>
            </a:extLst>
          </p:cNvPr>
          <p:cNvPicPr>
            <a:picLocks noChangeAspect="1"/>
          </p:cNvPicPr>
          <p:nvPr/>
        </p:nvPicPr>
        <p:blipFill>
          <a:blip r:embed="rId2"/>
          <a:stretch>
            <a:fillRect/>
          </a:stretch>
        </p:blipFill>
        <p:spPr>
          <a:xfrm>
            <a:off x="1058688" y="3398308"/>
            <a:ext cx="8215314" cy="2850092"/>
          </a:xfrm>
          <a:prstGeom prst="rect">
            <a:avLst/>
          </a:prstGeom>
        </p:spPr>
      </p:pic>
    </p:spTree>
    <p:extLst>
      <p:ext uri="{BB962C8B-B14F-4D97-AF65-F5344CB8AC3E}">
        <p14:creationId xmlns:p14="http://schemas.microsoft.com/office/powerpoint/2010/main" val="2587232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0B7EE22C-9059-E64B-B25C-EC084A66620E}"/>
              </a:ext>
            </a:extLst>
          </p:cNvPr>
          <p:cNvPicPr>
            <a:picLocks noGrp="1" noChangeAspect="1"/>
          </p:cNvPicPr>
          <p:nvPr>
            <p:ph idx="1"/>
          </p:nvPr>
        </p:nvPicPr>
        <p:blipFill>
          <a:blip r:embed="rId2"/>
          <a:stretch>
            <a:fillRect/>
          </a:stretch>
        </p:blipFill>
        <p:spPr>
          <a:xfrm>
            <a:off x="545818" y="1042987"/>
            <a:ext cx="8691110" cy="4814093"/>
          </a:xfrm>
        </p:spPr>
      </p:pic>
    </p:spTree>
    <p:extLst>
      <p:ext uri="{BB962C8B-B14F-4D97-AF65-F5344CB8AC3E}">
        <p14:creationId xmlns:p14="http://schemas.microsoft.com/office/powerpoint/2010/main" val="3089648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7ED0B-EAB2-584C-888F-3FBC3B147270}"/>
              </a:ext>
            </a:extLst>
          </p:cNvPr>
          <p:cNvSpPr>
            <a:spLocks noGrp="1"/>
          </p:cNvSpPr>
          <p:nvPr>
            <p:ph type="title"/>
          </p:nvPr>
        </p:nvSpPr>
        <p:spPr/>
        <p:txBody>
          <a:bodyPr/>
          <a:lstStyle/>
          <a:p>
            <a:r>
              <a:rPr lang="en-US" dirty="0"/>
              <a:t>Activity 4:</a:t>
            </a:r>
          </a:p>
        </p:txBody>
      </p:sp>
      <p:sp>
        <p:nvSpPr>
          <p:cNvPr id="3" name="Content Placeholder 2">
            <a:extLst>
              <a:ext uri="{FF2B5EF4-FFF2-40B4-BE49-F238E27FC236}">
                <a16:creationId xmlns:a16="http://schemas.microsoft.com/office/drawing/2014/main" id="{E7ACC230-74BB-BE43-A8D3-508AD22BE2AD}"/>
              </a:ext>
            </a:extLst>
          </p:cNvPr>
          <p:cNvSpPr>
            <a:spLocks noGrp="1"/>
          </p:cNvSpPr>
          <p:nvPr>
            <p:ph idx="1"/>
          </p:nvPr>
        </p:nvSpPr>
        <p:spPr/>
        <p:txBody>
          <a:bodyPr/>
          <a:lstStyle/>
          <a:p>
            <a:r>
              <a:rPr lang="en-US" dirty="0"/>
              <a:t>Linear Regression</a:t>
            </a:r>
          </a:p>
          <a:p>
            <a:r>
              <a:rPr lang="en-US" dirty="0"/>
              <a:t>Logistic Regression</a:t>
            </a:r>
          </a:p>
          <a:p>
            <a:r>
              <a:rPr lang="en-US" dirty="0"/>
              <a:t>Decision Trees </a:t>
            </a:r>
          </a:p>
          <a:p>
            <a:r>
              <a:rPr lang="en-US" dirty="0"/>
              <a:t>SVM </a:t>
            </a:r>
          </a:p>
          <a:p>
            <a:endParaRPr lang="en-US" dirty="0"/>
          </a:p>
          <a:p>
            <a:pPr marL="0" indent="0">
              <a:buNone/>
            </a:pPr>
            <a:r>
              <a:rPr lang="en-US" dirty="0">
                <a:hlinkClick r:id="rId2"/>
              </a:rPr>
              <a:t>http://localhost:8888/tree/autonomouscars/machine_learning1</a:t>
            </a:r>
            <a:endParaRPr lang="en-US" dirty="0"/>
          </a:p>
          <a:p>
            <a:pPr marL="0" indent="0">
              <a:buNone/>
            </a:pPr>
            <a:r>
              <a:rPr lang="en-US" dirty="0">
                <a:hlinkClick r:id="rId3"/>
              </a:rPr>
              <a:t>http://localhost:8888/tree/autonomouscars/computer_vision3</a:t>
            </a: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835763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480B-E686-C949-A534-5F9BC13992FB}"/>
              </a:ext>
            </a:extLst>
          </p:cNvPr>
          <p:cNvSpPr>
            <a:spLocks noGrp="1"/>
          </p:cNvSpPr>
          <p:nvPr>
            <p:ph type="title"/>
          </p:nvPr>
        </p:nvSpPr>
        <p:spPr/>
        <p:txBody>
          <a:bodyPr/>
          <a:lstStyle/>
          <a:p>
            <a:r>
              <a:rPr lang="en-US" b="1" dirty="0"/>
              <a:t>ARTIFICIAL NEURAL NETWORK </a:t>
            </a:r>
            <a:br>
              <a:rPr lang="en-US" dirty="0"/>
            </a:br>
            <a:endParaRPr lang="en-US" dirty="0"/>
          </a:p>
        </p:txBody>
      </p:sp>
      <p:sp>
        <p:nvSpPr>
          <p:cNvPr id="3" name="Content Placeholder 2">
            <a:extLst>
              <a:ext uri="{FF2B5EF4-FFF2-40B4-BE49-F238E27FC236}">
                <a16:creationId xmlns:a16="http://schemas.microsoft.com/office/drawing/2014/main" id="{26432A73-CD40-D54C-94A1-24D79BF316C4}"/>
              </a:ext>
            </a:extLst>
          </p:cNvPr>
          <p:cNvSpPr>
            <a:spLocks noGrp="1"/>
          </p:cNvSpPr>
          <p:nvPr>
            <p:ph idx="1"/>
          </p:nvPr>
        </p:nvSpPr>
        <p:spPr/>
        <p:txBody>
          <a:bodyPr/>
          <a:lstStyle/>
          <a:p>
            <a:r>
              <a:rPr lang="en-US" dirty="0"/>
              <a:t>ANNs are information processing models inspired by the human brain. </a:t>
            </a:r>
          </a:p>
          <a:p>
            <a:r>
              <a:rPr lang="en-US" dirty="0"/>
              <a:t>The brain has over 100 billion neurons communicating through electrical and chemical signals. </a:t>
            </a:r>
          </a:p>
          <a:p>
            <a:r>
              <a:rPr lang="en-US" dirty="0"/>
              <a:t>Neurons communicate with each other and help us see, think, and generate ideas. </a:t>
            </a:r>
          </a:p>
          <a:p>
            <a:r>
              <a:rPr lang="en-US" dirty="0"/>
              <a:t>Human brain learns by creating connections among these neurons. </a:t>
            </a:r>
          </a:p>
          <a:p>
            <a:endParaRPr lang="en-US" dirty="0"/>
          </a:p>
        </p:txBody>
      </p:sp>
    </p:spTree>
    <p:extLst>
      <p:ext uri="{BB962C8B-B14F-4D97-AF65-F5344CB8AC3E}">
        <p14:creationId xmlns:p14="http://schemas.microsoft.com/office/powerpoint/2010/main" val="231063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3154576B-F799-3340-A7DE-9D033181F8FF}"/>
              </a:ext>
            </a:extLst>
          </p:cNvPr>
          <p:cNvPicPr>
            <a:picLocks noGrp="1" noChangeAspect="1"/>
          </p:cNvPicPr>
          <p:nvPr>
            <p:ph idx="1"/>
          </p:nvPr>
        </p:nvPicPr>
        <p:blipFill>
          <a:blip r:embed="rId2"/>
          <a:stretch>
            <a:fillRect/>
          </a:stretch>
        </p:blipFill>
        <p:spPr>
          <a:xfrm>
            <a:off x="510044" y="2036762"/>
            <a:ext cx="8923866" cy="2784476"/>
          </a:xfrm>
        </p:spPr>
      </p:pic>
    </p:spTree>
    <p:extLst>
      <p:ext uri="{BB962C8B-B14F-4D97-AF65-F5344CB8AC3E}">
        <p14:creationId xmlns:p14="http://schemas.microsoft.com/office/powerpoint/2010/main" val="2230297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9810-3D2C-C340-9ACB-769701A999B1}"/>
              </a:ext>
            </a:extLst>
          </p:cNvPr>
          <p:cNvSpPr>
            <a:spLocks noGrp="1"/>
          </p:cNvSpPr>
          <p:nvPr>
            <p:ph type="title"/>
          </p:nvPr>
        </p:nvSpPr>
        <p:spPr/>
        <p:txBody>
          <a:bodyPr/>
          <a:lstStyle/>
          <a:p>
            <a:r>
              <a:rPr lang="en-US" b="1" dirty="0"/>
              <a:t>HOW DO HUMANS LEARN? </a:t>
            </a:r>
            <a:br>
              <a:rPr lang="en-US" dirty="0"/>
            </a:br>
            <a:endParaRPr lang="en-US" dirty="0"/>
          </a:p>
        </p:txBody>
      </p:sp>
      <p:sp>
        <p:nvSpPr>
          <p:cNvPr id="3" name="Content Placeholder 2">
            <a:extLst>
              <a:ext uri="{FF2B5EF4-FFF2-40B4-BE49-F238E27FC236}">
                <a16:creationId xmlns:a16="http://schemas.microsoft.com/office/drawing/2014/main" id="{B367614F-D816-A249-96DD-DBDC6B097F15}"/>
              </a:ext>
            </a:extLst>
          </p:cNvPr>
          <p:cNvSpPr>
            <a:spLocks noGrp="1"/>
          </p:cNvSpPr>
          <p:nvPr>
            <p:ph idx="1"/>
          </p:nvPr>
        </p:nvSpPr>
        <p:spPr/>
        <p:txBody>
          <a:bodyPr/>
          <a:lstStyle/>
          <a:p>
            <a:r>
              <a:rPr lang="en-US" dirty="0"/>
              <a:t>Humans learn from experience (by example). </a:t>
            </a:r>
          </a:p>
          <a:p>
            <a:r>
              <a:rPr lang="en-US" dirty="0"/>
              <a:t>ANNs will learn in the same fashion, by showing several training samples over and over again ‘epochs’. </a:t>
            </a:r>
          </a:p>
          <a:p>
            <a:r>
              <a:rPr lang="en-US" dirty="0"/>
              <a:t>ANNs are capable of modeling relationships between a set of inputs and outputs.</a:t>
            </a:r>
            <a:br>
              <a:rPr lang="en-US" dirty="0"/>
            </a:br>
            <a:endParaRPr lang="en-US" dirty="0"/>
          </a:p>
          <a:p>
            <a:r>
              <a:rPr lang="en-US" dirty="0"/>
              <a:t>Brain has Excellent generalization capability. </a:t>
            </a:r>
          </a:p>
          <a:p>
            <a:r>
              <a:rPr lang="en-US" i="1" dirty="0"/>
              <a:t>A neural network with sufficient number of neurons can approximately model any continuous function with an acceptable degree of accuracy </a:t>
            </a:r>
            <a:endParaRPr lang="en-US" dirty="0"/>
          </a:p>
          <a:p>
            <a:endParaRPr lang="en-US" dirty="0"/>
          </a:p>
          <a:p>
            <a:endParaRPr lang="en-US" dirty="0"/>
          </a:p>
        </p:txBody>
      </p:sp>
    </p:spTree>
    <p:extLst>
      <p:ext uri="{BB962C8B-B14F-4D97-AF65-F5344CB8AC3E}">
        <p14:creationId xmlns:p14="http://schemas.microsoft.com/office/powerpoint/2010/main" val="4061054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59CF-E3B2-4349-B737-BD2F0136D3DB}"/>
              </a:ext>
            </a:extLst>
          </p:cNvPr>
          <p:cNvSpPr>
            <a:spLocks noGrp="1"/>
          </p:cNvSpPr>
          <p:nvPr>
            <p:ph type="title"/>
          </p:nvPr>
        </p:nvSpPr>
        <p:spPr/>
        <p:txBody>
          <a:bodyPr>
            <a:normAutofit fontScale="90000"/>
          </a:bodyPr>
          <a:lstStyle/>
          <a:p>
            <a:r>
              <a:rPr lang="en-US" b="1" dirty="0"/>
              <a:t>SINGLE NEURON MODEL </a:t>
            </a:r>
            <a:br>
              <a:rPr lang="en-US" dirty="0"/>
            </a:br>
            <a:br>
              <a:rPr lang="en-US" dirty="0"/>
            </a:br>
            <a:br>
              <a:rPr lang="en-US" dirty="0"/>
            </a:br>
            <a:endParaRPr lang="en-US" dirty="0"/>
          </a:p>
        </p:txBody>
      </p:sp>
      <p:pic>
        <p:nvPicPr>
          <p:cNvPr id="5" name="Content Placeholder 4" descr="A picture containing clock&#10;&#10;Description automatically generated">
            <a:extLst>
              <a:ext uri="{FF2B5EF4-FFF2-40B4-BE49-F238E27FC236}">
                <a16:creationId xmlns:a16="http://schemas.microsoft.com/office/drawing/2014/main" id="{FAF85556-E852-664C-91D5-6342F235508B}"/>
              </a:ext>
            </a:extLst>
          </p:cNvPr>
          <p:cNvPicPr>
            <a:picLocks noGrp="1" noChangeAspect="1"/>
          </p:cNvPicPr>
          <p:nvPr>
            <p:ph idx="1"/>
          </p:nvPr>
        </p:nvPicPr>
        <p:blipFill>
          <a:blip r:embed="rId2"/>
          <a:stretch>
            <a:fillRect/>
          </a:stretch>
        </p:blipFill>
        <p:spPr>
          <a:xfrm>
            <a:off x="561587" y="2299203"/>
            <a:ext cx="8596312" cy="2960118"/>
          </a:xfrm>
        </p:spPr>
      </p:pic>
    </p:spTree>
    <p:extLst>
      <p:ext uri="{BB962C8B-B14F-4D97-AF65-F5344CB8AC3E}">
        <p14:creationId xmlns:p14="http://schemas.microsoft.com/office/powerpoint/2010/main" val="1841129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572A-56A3-7242-828C-381AD16F0AB3}"/>
              </a:ext>
            </a:extLst>
          </p:cNvPr>
          <p:cNvSpPr>
            <a:spLocks noGrp="1"/>
          </p:cNvSpPr>
          <p:nvPr>
            <p:ph type="title"/>
          </p:nvPr>
        </p:nvSpPr>
        <p:spPr/>
        <p:txBody>
          <a:bodyPr>
            <a:normAutofit fontScale="90000"/>
          </a:bodyPr>
          <a:lstStyle/>
          <a:p>
            <a:r>
              <a:rPr lang="en-US" b="1" dirty="0"/>
              <a:t>ANNs APPLICATIONS </a:t>
            </a:r>
            <a:br>
              <a:rPr lang="en-US" dirty="0"/>
            </a:br>
            <a:br>
              <a:rPr lang="en-US" dirty="0"/>
            </a:br>
            <a:endParaRPr lang="en-US" dirty="0"/>
          </a:p>
        </p:txBody>
      </p:sp>
      <p:sp>
        <p:nvSpPr>
          <p:cNvPr id="3" name="Content Placeholder 2">
            <a:extLst>
              <a:ext uri="{FF2B5EF4-FFF2-40B4-BE49-F238E27FC236}">
                <a16:creationId xmlns:a16="http://schemas.microsoft.com/office/drawing/2014/main" id="{1BD62490-5097-5F48-9490-318A90F00A76}"/>
              </a:ext>
            </a:extLst>
          </p:cNvPr>
          <p:cNvSpPr>
            <a:spLocks noGrp="1"/>
          </p:cNvSpPr>
          <p:nvPr>
            <p:ph idx="1"/>
          </p:nvPr>
        </p:nvSpPr>
        <p:spPr/>
        <p:txBody>
          <a:bodyPr/>
          <a:lstStyle/>
          <a:p>
            <a:r>
              <a:rPr lang="en-US" dirty="0"/>
              <a:t>Self-driving cars </a:t>
            </a:r>
          </a:p>
          <a:p>
            <a:r>
              <a:rPr lang="en-US" dirty="0" err="1"/>
              <a:t>Imageclassification</a:t>
            </a:r>
            <a:r>
              <a:rPr lang="en-US" dirty="0"/>
              <a:t> </a:t>
            </a:r>
          </a:p>
          <a:p>
            <a:r>
              <a:rPr lang="en-US" dirty="0"/>
              <a:t>Fault detection and isolation </a:t>
            </a:r>
          </a:p>
          <a:p>
            <a:r>
              <a:rPr lang="en-US" dirty="0"/>
              <a:t>Face and speech recognition </a:t>
            </a:r>
          </a:p>
          <a:p>
            <a:r>
              <a:rPr lang="en-US" dirty="0" err="1"/>
              <a:t>Systemidentificationandcontrolsystemsapplications</a:t>
            </a:r>
            <a:r>
              <a:rPr lang="en-US" dirty="0"/>
              <a:t> </a:t>
            </a:r>
          </a:p>
          <a:p>
            <a:r>
              <a:rPr lang="en-US" dirty="0" err="1"/>
              <a:t>Fingerprintsrecognition</a:t>
            </a:r>
            <a:r>
              <a:rPr lang="en-US" dirty="0"/>
              <a:t> </a:t>
            </a:r>
          </a:p>
          <a:p>
            <a:r>
              <a:rPr lang="en-US" dirty="0" err="1"/>
              <a:t>Handwrittencharacterrecognition</a:t>
            </a:r>
            <a:r>
              <a:rPr lang="en-US" dirty="0"/>
              <a:t> </a:t>
            </a:r>
          </a:p>
          <a:p>
            <a:r>
              <a:rPr lang="en-US" dirty="0"/>
              <a:t>Business applications such as bank failure prognosis and stock market predictions </a:t>
            </a:r>
          </a:p>
          <a:p>
            <a:endParaRPr lang="en-US" dirty="0"/>
          </a:p>
        </p:txBody>
      </p:sp>
    </p:spTree>
    <p:extLst>
      <p:ext uri="{BB962C8B-B14F-4D97-AF65-F5344CB8AC3E}">
        <p14:creationId xmlns:p14="http://schemas.microsoft.com/office/powerpoint/2010/main" val="107619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4CE4-CE18-5B4E-BB01-C87D6B0B4809}"/>
              </a:ext>
            </a:extLst>
          </p:cNvPr>
          <p:cNvSpPr>
            <a:spLocks noGrp="1"/>
          </p:cNvSpPr>
          <p:nvPr>
            <p:ph type="title"/>
          </p:nvPr>
        </p:nvSpPr>
        <p:spPr/>
        <p:txBody>
          <a:bodyPr/>
          <a:lstStyle/>
          <a:p>
            <a:r>
              <a:rPr lang="en-US" b="1" dirty="0"/>
              <a:t>ACTIVATION FUNCTIONS </a:t>
            </a:r>
            <a:endParaRPr lang="en-US" dirty="0">
              <a:effectLst/>
            </a:endParaRPr>
          </a:p>
        </p:txBody>
      </p:sp>
      <p:sp>
        <p:nvSpPr>
          <p:cNvPr id="3" name="Content Placeholder 2">
            <a:extLst>
              <a:ext uri="{FF2B5EF4-FFF2-40B4-BE49-F238E27FC236}">
                <a16:creationId xmlns:a16="http://schemas.microsoft.com/office/drawing/2014/main" id="{D0BE500E-1901-2249-99BD-BB038CB9A342}"/>
              </a:ext>
            </a:extLst>
          </p:cNvPr>
          <p:cNvSpPr>
            <a:spLocks noGrp="1"/>
          </p:cNvSpPr>
          <p:nvPr>
            <p:ph idx="1"/>
          </p:nvPr>
        </p:nvSpPr>
        <p:spPr>
          <a:xfrm>
            <a:off x="677334" y="1243013"/>
            <a:ext cx="8596668" cy="3178518"/>
          </a:xfrm>
        </p:spPr>
        <p:txBody>
          <a:bodyPr>
            <a:normAutofit/>
          </a:bodyPr>
          <a:lstStyle/>
          <a:p>
            <a:r>
              <a:rPr lang="en-US" dirty="0"/>
              <a:t>SIGMOID: </a:t>
            </a:r>
          </a:p>
          <a:p>
            <a:r>
              <a:rPr lang="en-US" dirty="0"/>
              <a:t>Takes a number and sets it between 0 and 1 </a:t>
            </a:r>
          </a:p>
          <a:p>
            <a:r>
              <a:rPr lang="en-US" dirty="0"/>
              <a:t>Converts large negative numbers to 0 and large positive numbers to 1. </a:t>
            </a:r>
          </a:p>
          <a:p>
            <a:r>
              <a:rPr lang="en-US" dirty="0"/>
              <a:t>Generally used in output layer. </a:t>
            </a:r>
          </a:p>
          <a:p>
            <a:r>
              <a:rPr lang="en-US" dirty="0"/>
              <a:t>RELU (RECTIFIED LINEAR UNITS): </a:t>
            </a:r>
          </a:p>
          <a:p>
            <a:r>
              <a:rPr lang="en-US" dirty="0"/>
              <a:t>if input x &lt; 0, output is 0 and if x &gt; 0 the output is x. </a:t>
            </a:r>
          </a:p>
          <a:p>
            <a:r>
              <a:rPr lang="en-US" dirty="0"/>
              <a:t>Generally used in hidden layers </a:t>
            </a:r>
          </a:p>
          <a:p>
            <a:r>
              <a:rPr lang="en-US" b="1" dirty="0" err="1"/>
              <a:t>softmax</a:t>
            </a:r>
            <a:r>
              <a:rPr lang="en-US" dirty="0"/>
              <a:t> function is used for the multiclass logistic regression</a:t>
            </a:r>
          </a:p>
          <a:p>
            <a:endParaRPr lang="en-US" dirty="0"/>
          </a:p>
        </p:txBody>
      </p:sp>
      <p:pic>
        <p:nvPicPr>
          <p:cNvPr id="6" name="Picture 5" descr="A close up of a map&#10;&#10;Description automatically generated">
            <a:extLst>
              <a:ext uri="{FF2B5EF4-FFF2-40B4-BE49-F238E27FC236}">
                <a16:creationId xmlns:a16="http://schemas.microsoft.com/office/drawing/2014/main" id="{72F1D822-701A-7B44-9AB5-A3477BAE99D4}"/>
              </a:ext>
            </a:extLst>
          </p:cNvPr>
          <p:cNvPicPr>
            <a:picLocks noChangeAspect="1"/>
          </p:cNvPicPr>
          <p:nvPr/>
        </p:nvPicPr>
        <p:blipFill>
          <a:blip r:embed="rId2"/>
          <a:stretch>
            <a:fillRect/>
          </a:stretch>
        </p:blipFill>
        <p:spPr>
          <a:xfrm>
            <a:off x="992270" y="4421531"/>
            <a:ext cx="3851455" cy="2258726"/>
          </a:xfrm>
          <a:prstGeom prst="rect">
            <a:avLst/>
          </a:prstGeom>
        </p:spPr>
      </p:pic>
      <p:pic>
        <p:nvPicPr>
          <p:cNvPr id="8" name="Picture 7" descr="A picture containing object, clock, red, refrigerator&#10;&#10;Description automatically generated">
            <a:extLst>
              <a:ext uri="{FF2B5EF4-FFF2-40B4-BE49-F238E27FC236}">
                <a16:creationId xmlns:a16="http://schemas.microsoft.com/office/drawing/2014/main" id="{6E7EECFA-074B-ED45-96BB-2F03526CD83A}"/>
              </a:ext>
            </a:extLst>
          </p:cNvPr>
          <p:cNvPicPr>
            <a:picLocks noChangeAspect="1"/>
          </p:cNvPicPr>
          <p:nvPr/>
        </p:nvPicPr>
        <p:blipFill>
          <a:blip r:embed="rId3"/>
          <a:stretch>
            <a:fillRect/>
          </a:stretch>
        </p:blipFill>
        <p:spPr>
          <a:xfrm>
            <a:off x="5076700" y="4421530"/>
            <a:ext cx="3869076" cy="2258725"/>
          </a:xfrm>
          <a:prstGeom prst="rect">
            <a:avLst/>
          </a:prstGeom>
        </p:spPr>
      </p:pic>
    </p:spTree>
    <p:extLst>
      <p:ext uri="{BB962C8B-B14F-4D97-AF65-F5344CB8AC3E}">
        <p14:creationId xmlns:p14="http://schemas.microsoft.com/office/powerpoint/2010/main" val="54847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D7874-43AB-0540-82F5-E43B53933B91}"/>
              </a:ext>
            </a:extLst>
          </p:cNvPr>
          <p:cNvSpPr>
            <a:spLocks noGrp="1"/>
          </p:cNvSpPr>
          <p:nvPr>
            <p:ph type="title"/>
          </p:nvPr>
        </p:nvSpPr>
        <p:spPr>
          <a:xfrm>
            <a:off x="652481" y="1382486"/>
            <a:ext cx="3547581" cy="4093028"/>
          </a:xfrm>
        </p:spPr>
        <p:txBody>
          <a:bodyPr anchor="ctr">
            <a:normAutofit/>
          </a:bodyPr>
          <a:lstStyle/>
          <a:p>
            <a:r>
              <a:rPr lang="en-US" sz="4400" b="1"/>
              <a:t>WHAT IS COMPUTER VISION? </a:t>
            </a:r>
            <a:br>
              <a:rPr lang="en-US" sz="4400"/>
            </a:br>
            <a:endParaRPr lang="en-US" sz="440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F5F8ABC-2EAD-4752-A9A6-4B3571FBE692}"/>
              </a:ext>
            </a:extLst>
          </p:cNvPr>
          <p:cNvGraphicFramePr>
            <a:graphicFrameLocks noGrp="1"/>
          </p:cNvGraphicFramePr>
          <p:nvPr>
            <p:ph idx="1"/>
            <p:extLst>
              <p:ext uri="{D42A27DB-BD31-4B8C-83A1-F6EECF244321}">
                <p14:modId xmlns:p14="http://schemas.microsoft.com/office/powerpoint/2010/main" val="2387016772"/>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936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F4A0-8809-A64E-8AC5-463F2A5EE242}"/>
              </a:ext>
            </a:extLst>
          </p:cNvPr>
          <p:cNvSpPr>
            <a:spLocks noGrp="1"/>
          </p:cNvSpPr>
          <p:nvPr>
            <p:ph type="title"/>
          </p:nvPr>
        </p:nvSpPr>
        <p:spPr/>
        <p:txBody>
          <a:bodyPr/>
          <a:lstStyle/>
          <a:p>
            <a:r>
              <a:rPr lang="en-US" b="1" dirty="0"/>
              <a:t>BACK PROPAGATION </a:t>
            </a:r>
            <a:br>
              <a:rPr lang="en-US" dirty="0"/>
            </a:br>
            <a:endParaRPr lang="en-US" dirty="0"/>
          </a:p>
        </p:txBody>
      </p:sp>
      <p:sp>
        <p:nvSpPr>
          <p:cNvPr id="3" name="Content Placeholder 2">
            <a:extLst>
              <a:ext uri="{FF2B5EF4-FFF2-40B4-BE49-F238E27FC236}">
                <a16:creationId xmlns:a16="http://schemas.microsoft.com/office/drawing/2014/main" id="{944320AE-91BD-A148-B412-12467DA96445}"/>
              </a:ext>
            </a:extLst>
          </p:cNvPr>
          <p:cNvSpPr>
            <a:spLocks noGrp="1"/>
          </p:cNvSpPr>
          <p:nvPr>
            <p:ph idx="1"/>
          </p:nvPr>
        </p:nvSpPr>
        <p:spPr>
          <a:xfrm>
            <a:off x="677334" y="1930399"/>
            <a:ext cx="8596668" cy="4110963"/>
          </a:xfrm>
        </p:spPr>
        <p:txBody>
          <a:bodyPr/>
          <a:lstStyle/>
          <a:p>
            <a:r>
              <a:rPr lang="en-US" dirty="0"/>
              <a:t>Backpropagation is a method used to train ANNs by calculating gradient needed to update network weights. It is commonly used by the gradient descent optimization algorithm to adjust the weight of neurons by calculating the gradient of the loss function. </a:t>
            </a:r>
          </a:p>
          <a:p>
            <a:pPr marL="0" indent="0">
              <a:buNone/>
            </a:pPr>
            <a:endParaRPr lang="en-US" dirty="0"/>
          </a:p>
          <a:p>
            <a:endParaRPr lang="en-US" dirty="0"/>
          </a:p>
        </p:txBody>
      </p:sp>
      <p:pic>
        <p:nvPicPr>
          <p:cNvPr id="5" name="Picture 4" descr="A picture containing meter&#10;&#10;Description automatically generated">
            <a:extLst>
              <a:ext uri="{FF2B5EF4-FFF2-40B4-BE49-F238E27FC236}">
                <a16:creationId xmlns:a16="http://schemas.microsoft.com/office/drawing/2014/main" id="{213C737B-D56E-5643-B0BF-7F3AE965D886}"/>
              </a:ext>
            </a:extLst>
          </p:cNvPr>
          <p:cNvPicPr>
            <a:picLocks noChangeAspect="1"/>
          </p:cNvPicPr>
          <p:nvPr/>
        </p:nvPicPr>
        <p:blipFill>
          <a:blip r:embed="rId2"/>
          <a:stretch>
            <a:fillRect/>
          </a:stretch>
        </p:blipFill>
        <p:spPr>
          <a:xfrm>
            <a:off x="677335" y="3429000"/>
            <a:ext cx="8596668" cy="2847933"/>
          </a:xfrm>
          <a:prstGeom prst="rect">
            <a:avLst/>
          </a:prstGeom>
        </p:spPr>
      </p:pic>
    </p:spTree>
    <p:extLst>
      <p:ext uri="{BB962C8B-B14F-4D97-AF65-F5344CB8AC3E}">
        <p14:creationId xmlns:p14="http://schemas.microsoft.com/office/powerpoint/2010/main" val="3651130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2E5DA-C323-CD4F-A840-931FBBB1D302}"/>
              </a:ext>
            </a:extLst>
          </p:cNvPr>
          <p:cNvSpPr>
            <a:spLocks noGrp="1"/>
          </p:cNvSpPr>
          <p:nvPr>
            <p:ph type="title"/>
          </p:nvPr>
        </p:nvSpPr>
        <p:spPr/>
        <p:txBody>
          <a:bodyPr/>
          <a:lstStyle/>
          <a:p>
            <a:r>
              <a:rPr lang="en-US" b="1" dirty="0"/>
              <a:t>MULTILAYER PERCEPTRON ANN MODEL </a:t>
            </a:r>
            <a:br>
              <a:rPr lang="en-US" b="1" dirty="0"/>
            </a:br>
            <a:endParaRPr lang="en-US" dirty="0"/>
          </a:p>
        </p:txBody>
      </p:sp>
      <p:sp>
        <p:nvSpPr>
          <p:cNvPr id="3" name="Content Placeholder 2">
            <a:extLst>
              <a:ext uri="{FF2B5EF4-FFF2-40B4-BE49-F238E27FC236}">
                <a16:creationId xmlns:a16="http://schemas.microsoft.com/office/drawing/2014/main" id="{D08C901B-A54A-BA4D-9309-2B79CA8B7525}"/>
              </a:ext>
            </a:extLst>
          </p:cNvPr>
          <p:cNvSpPr>
            <a:spLocks noGrp="1"/>
          </p:cNvSpPr>
          <p:nvPr>
            <p:ph idx="1"/>
          </p:nvPr>
        </p:nvSpPr>
        <p:spPr/>
        <p:txBody>
          <a:bodyPr/>
          <a:lstStyle/>
          <a:p>
            <a:r>
              <a:rPr lang="en-US" b="1" dirty="0"/>
              <a:t>SIMULATION: </a:t>
            </a:r>
          </a:p>
          <a:p>
            <a:pPr marL="0" indent="0">
              <a:buNone/>
            </a:pPr>
            <a:br>
              <a:rPr lang="en-US" b="1" dirty="0"/>
            </a:br>
            <a:r>
              <a:rPr lang="en-US" b="1" dirty="0"/>
              <a:t>	</a:t>
            </a:r>
            <a:r>
              <a:rPr lang="en-US" dirty="0"/>
              <a:t>https://</a:t>
            </a:r>
            <a:r>
              <a:rPr lang="en-US" dirty="0" err="1"/>
              <a:t>playground.tensorflow.org</a:t>
            </a:r>
            <a:endParaRPr lang="en-US" dirty="0"/>
          </a:p>
          <a:p>
            <a:endParaRPr lang="en-US" dirty="0"/>
          </a:p>
        </p:txBody>
      </p:sp>
    </p:spTree>
    <p:extLst>
      <p:ext uri="{BB962C8B-B14F-4D97-AF65-F5344CB8AC3E}">
        <p14:creationId xmlns:p14="http://schemas.microsoft.com/office/powerpoint/2010/main" val="2118891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A39BA-F37E-4C4E-A4B4-6FD7787387BF}"/>
              </a:ext>
            </a:extLst>
          </p:cNvPr>
          <p:cNvSpPr>
            <a:spLocks noGrp="1"/>
          </p:cNvSpPr>
          <p:nvPr>
            <p:ph type="title"/>
          </p:nvPr>
        </p:nvSpPr>
        <p:spPr/>
        <p:txBody>
          <a:bodyPr/>
          <a:lstStyle/>
          <a:p>
            <a:r>
              <a:rPr lang="en-US" b="1" dirty="0" err="1"/>
              <a:t>Tensorflow</a:t>
            </a:r>
            <a:r>
              <a:rPr lang="en-US" b="1" dirty="0"/>
              <a:t> </a:t>
            </a:r>
            <a:br>
              <a:rPr lang="en-US" dirty="0"/>
            </a:br>
            <a:endParaRPr lang="en-US" dirty="0"/>
          </a:p>
        </p:txBody>
      </p:sp>
      <p:sp>
        <p:nvSpPr>
          <p:cNvPr id="3" name="Content Placeholder 2">
            <a:extLst>
              <a:ext uri="{FF2B5EF4-FFF2-40B4-BE49-F238E27FC236}">
                <a16:creationId xmlns:a16="http://schemas.microsoft.com/office/drawing/2014/main" id="{FFF3BE58-84E7-2040-A1F2-1A68FFC62C4F}"/>
              </a:ext>
            </a:extLst>
          </p:cNvPr>
          <p:cNvSpPr>
            <a:spLocks noGrp="1"/>
          </p:cNvSpPr>
          <p:nvPr>
            <p:ph idx="1"/>
          </p:nvPr>
        </p:nvSpPr>
        <p:spPr/>
        <p:txBody>
          <a:bodyPr/>
          <a:lstStyle/>
          <a:p>
            <a:r>
              <a:rPr lang="en-US" dirty="0"/>
              <a:t>it’s not specifically for neural networks– it’s more generally an </a:t>
            </a:r>
          </a:p>
          <a:p>
            <a:r>
              <a:rPr lang="en-US" dirty="0"/>
              <a:t>architecture for executing a graph of numerical operations </a:t>
            </a:r>
          </a:p>
          <a:p>
            <a:r>
              <a:rPr lang="en-US" dirty="0" err="1"/>
              <a:t>tensorflow</a:t>
            </a:r>
            <a:r>
              <a:rPr lang="en-US" dirty="0"/>
              <a:t> can optimize the processing of that graph, and distribute its processing across a network </a:t>
            </a:r>
          </a:p>
          <a:p>
            <a:endParaRPr lang="en-US" dirty="0"/>
          </a:p>
          <a:p>
            <a:pPr marL="0" indent="0">
              <a:buNone/>
            </a:pPr>
            <a:r>
              <a:rPr lang="en-US" dirty="0"/>
              <a:t>	import </a:t>
            </a:r>
            <a:r>
              <a:rPr lang="en-US" dirty="0" err="1"/>
              <a:t>tensorflow</a:t>
            </a:r>
            <a:r>
              <a:rPr lang="en-US" dirty="0"/>
              <a:t> as </a:t>
            </a:r>
            <a:r>
              <a:rPr lang="en-US" dirty="0" err="1"/>
              <a:t>tf</a:t>
            </a:r>
            <a:r>
              <a:rPr lang="en-US" dirty="0"/>
              <a:t> </a:t>
            </a:r>
          </a:p>
          <a:p>
            <a:pPr marL="0" indent="0">
              <a:buNone/>
            </a:pPr>
            <a:r>
              <a:rPr lang="en-US" dirty="0"/>
              <a:t>	a = </a:t>
            </a:r>
            <a:r>
              <a:rPr lang="en-US" dirty="0" err="1"/>
              <a:t>tf.Variable</a:t>
            </a:r>
            <a:r>
              <a:rPr lang="en-US" dirty="0"/>
              <a:t>(1, name="a") b = </a:t>
            </a:r>
            <a:r>
              <a:rPr lang="en-US" dirty="0" err="1"/>
              <a:t>tf.Variable</a:t>
            </a:r>
            <a:r>
              <a:rPr lang="en-US" dirty="0"/>
              <a:t>(2, name="b") f =</a:t>
            </a:r>
            <a:r>
              <a:rPr lang="en-US" dirty="0" err="1"/>
              <a:t>a+b</a:t>
            </a:r>
            <a:r>
              <a:rPr lang="en-US" dirty="0"/>
              <a:t> </a:t>
            </a:r>
          </a:p>
          <a:p>
            <a:pPr marL="0" indent="0">
              <a:buNone/>
            </a:pPr>
            <a:r>
              <a:rPr lang="en-US" dirty="0"/>
              <a:t>	</a:t>
            </a:r>
            <a:r>
              <a:rPr lang="en-US" dirty="0" err="1"/>
              <a:t>init</a:t>
            </a:r>
            <a:r>
              <a:rPr lang="en-US" dirty="0"/>
              <a:t> = </a:t>
            </a:r>
            <a:r>
              <a:rPr lang="en-US" dirty="0" err="1"/>
              <a:t>tf.global_variables_initializer</a:t>
            </a:r>
            <a:r>
              <a:rPr lang="en-US" dirty="0"/>
              <a:t>() with </a:t>
            </a:r>
            <a:r>
              <a:rPr lang="en-US" dirty="0" err="1"/>
              <a:t>tf.Session</a:t>
            </a:r>
            <a:r>
              <a:rPr lang="en-US" dirty="0"/>
              <a:t>() as s: </a:t>
            </a:r>
          </a:p>
          <a:p>
            <a:pPr marL="0" indent="0">
              <a:buNone/>
            </a:pPr>
            <a:r>
              <a:rPr lang="en-US" dirty="0"/>
              <a:t>	</a:t>
            </a:r>
            <a:r>
              <a:rPr lang="en-US" dirty="0" err="1"/>
              <a:t>init.run</a:t>
            </a:r>
            <a:r>
              <a:rPr lang="en-US" dirty="0"/>
              <a:t>() print( </a:t>
            </a:r>
            <a:r>
              <a:rPr lang="en-US" dirty="0" err="1"/>
              <a:t>f.eval</a:t>
            </a:r>
            <a:r>
              <a:rPr lang="en-US" dirty="0"/>
              <a:t>() ) </a:t>
            </a:r>
          </a:p>
          <a:p>
            <a:endParaRPr lang="en-US" dirty="0"/>
          </a:p>
        </p:txBody>
      </p:sp>
    </p:spTree>
    <p:extLst>
      <p:ext uri="{BB962C8B-B14F-4D97-AF65-F5344CB8AC3E}">
        <p14:creationId xmlns:p14="http://schemas.microsoft.com/office/powerpoint/2010/main" val="2455321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CF6A-9E7E-034A-805F-5BFE50C6A3AD}"/>
              </a:ext>
            </a:extLst>
          </p:cNvPr>
          <p:cNvSpPr>
            <a:spLocks noGrp="1"/>
          </p:cNvSpPr>
          <p:nvPr>
            <p:ph type="title"/>
          </p:nvPr>
        </p:nvSpPr>
        <p:spPr/>
        <p:txBody>
          <a:bodyPr/>
          <a:lstStyle/>
          <a:p>
            <a:r>
              <a:rPr lang="en-US" b="1" dirty="0" err="1"/>
              <a:t>keras</a:t>
            </a:r>
            <a:r>
              <a:rPr lang="en-US" b="1" dirty="0"/>
              <a:t> to the rescue </a:t>
            </a:r>
            <a:br>
              <a:rPr lang="en-US" dirty="0"/>
            </a:br>
            <a:endParaRPr lang="en-US" dirty="0"/>
          </a:p>
        </p:txBody>
      </p:sp>
      <p:sp>
        <p:nvSpPr>
          <p:cNvPr id="3" name="Content Placeholder 2">
            <a:extLst>
              <a:ext uri="{FF2B5EF4-FFF2-40B4-BE49-F238E27FC236}">
                <a16:creationId xmlns:a16="http://schemas.microsoft.com/office/drawing/2014/main" id="{A9F8C020-5F1A-3643-8C01-892E80A3A1CC}"/>
              </a:ext>
            </a:extLst>
          </p:cNvPr>
          <p:cNvSpPr>
            <a:spLocks noGrp="1"/>
          </p:cNvSpPr>
          <p:nvPr>
            <p:ph idx="1"/>
          </p:nvPr>
        </p:nvSpPr>
        <p:spPr>
          <a:xfrm>
            <a:off x="677334" y="1485901"/>
            <a:ext cx="8596668" cy="4555462"/>
          </a:xfrm>
        </p:spPr>
        <p:txBody>
          <a:bodyPr>
            <a:normAutofit/>
          </a:bodyPr>
          <a:lstStyle/>
          <a:p>
            <a:r>
              <a:rPr lang="en-US" dirty="0"/>
              <a:t>easy and fast prototyping </a:t>
            </a:r>
          </a:p>
          <a:p>
            <a:r>
              <a:rPr lang="en-US" dirty="0"/>
              <a:t>higher-level API for </a:t>
            </a:r>
            <a:r>
              <a:rPr lang="en-US" dirty="0" err="1"/>
              <a:t>Tensorflow</a:t>
            </a:r>
            <a:r>
              <a:rPr lang="en-US" dirty="0"/>
              <a:t> </a:t>
            </a:r>
          </a:p>
          <a:p>
            <a:r>
              <a:rPr lang="en-US" dirty="0"/>
              <a:t>made for building deep neural nets </a:t>
            </a:r>
          </a:p>
          <a:p>
            <a:r>
              <a:rPr lang="en-US" dirty="0" err="1"/>
              <a:t>scikit_learn</a:t>
            </a:r>
            <a:r>
              <a:rPr lang="en-US" dirty="0"/>
              <a:t> integration </a:t>
            </a:r>
          </a:p>
          <a:p>
            <a:r>
              <a:rPr lang="en-US" dirty="0"/>
              <a:t>less to think about – which often yields better results without even trying </a:t>
            </a:r>
          </a:p>
          <a:p>
            <a:endParaRPr lang="en-US" dirty="0"/>
          </a:p>
          <a:p>
            <a:endParaRPr lang="en-US" dirty="0"/>
          </a:p>
        </p:txBody>
      </p:sp>
    </p:spTree>
    <p:extLst>
      <p:ext uri="{BB962C8B-B14F-4D97-AF65-F5344CB8AC3E}">
        <p14:creationId xmlns:p14="http://schemas.microsoft.com/office/powerpoint/2010/main" val="2356660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75C71-1730-7A4F-9B7F-FA56D279B741}"/>
              </a:ext>
            </a:extLst>
          </p:cNvPr>
          <p:cNvSpPr>
            <a:spLocks noGrp="1"/>
          </p:cNvSpPr>
          <p:nvPr>
            <p:ph type="title"/>
          </p:nvPr>
        </p:nvSpPr>
        <p:spPr/>
        <p:txBody>
          <a:bodyPr/>
          <a:lstStyle/>
          <a:p>
            <a:r>
              <a:rPr lang="en-US" b="1" dirty="0"/>
              <a:t>Example: multi-class classification </a:t>
            </a:r>
            <a:br>
              <a:rPr lang="en-US" dirty="0"/>
            </a:br>
            <a:endParaRPr lang="en-US" dirty="0"/>
          </a:p>
        </p:txBody>
      </p:sp>
      <p:sp>
        <p:nvSpPr>
          <p:cNvPr id="3" name="Content Placeholder 2">
            <a:extLst>
              <a:ext uri="{FF2B5EF4-FFF2-40B4-BE49-F238E27FC236}">
                <a16:creationId xmlns:a16="http://schemas.microsoft.com/office/drawing/2014/main" id="{8A285F72-3E2D-8F4E-8D0C-BB35260B36B6}"/>
              </a:ext>
            </a:extLst>
          </p:cNvPr>
          <p:cNvSpPr>
            <a:spLocks noGrp="1"/>
          </p:cNvSpPr>
          <p:nvPr>
            <p:ph idx="1"/>
          </p:nvPr>
        </p:nvSpPr>
        <p:spPr/>
        <p:txBody>
          <a:bodyPr/>
          <a:lstStyle/>
          <a:p>
            <a:pPr marL="0" indent="0">
              <a:buNone/>
            </a:pPr>
            <a:r>
              <a:rPr lang="en-US" dirty="0"/>
              <a:t>	model = Sequential() </a:t>
            </a:r>
          </a:p>
          <a:p>
            <a:pPr marL="0" indent="0">
              <a:buNone/>
            </a:pPr>
            <a:r>
              <a:rPr lang="en-US" dirty="0"/>
              <a:t>	</a:t>
            </a:r>
            <a:r>
              <a:rPr lang="en-US" dirty="0" err="1"/>
              <a:t>model.add</a:t>
            </a:r>
            <a:r>
              <a:rPr lang="en-US" dirty="0"/>
              <a:t>(Dense(64, activation='</a:t>
            </a:r>
            <a:r>
              <a:rPr lang="en-US" dirty="0" err="1"/>
              <a:t>relu</a:t>
            </a:r>
            <a:r>
              <a:rPr lang="en-US" dirty="0"/>
              <a:t>', </a:t>
            </a:r>
            <a:r>
              <a:rPr lang="en-US" dirty="0" err="1"/>
              <a:t>input_dim</a:t>
            </a:r>
            <a:r>
              <a:rPr lang="en-US" dirty="0"/>
              <a:t>=20)) </a:t>
            </a:r>
          </a:p>
          <a:p>
            <a:pPr marL="0" indent="0">
              <a:buNone/>
            </a:pPr>
            <a:r>
              <a:rPr lang="en-US" dirty="0"/>
              <a:t>	</a:t>
            </a:r>
            <a:r>
              <a:rPr lang="en-US" dirty="0" err="1"/>
              <a:t>model.add</a:t>
            </a:r>
            <a:r>
              <a:rPr lang="en-US" dirty="0"/>
              <a:t>(Dense(64, 	activation='</a:t>
            </a:r>
            <a:r>
              <a:rPr lang="en-US" dirty="0" err="1"/>
              <a:t>relu</a:t>
            </a:r>
            <a:r>
              <a:rPr lang="en-US" dirty="0"/>
              <a:t>’)) </a:t>
            </a:r>
          </a:p>
          <a:p>
            <a:pPr marL="0" indent="0">
              <a:buNone/>
            </a:pPr>
            <a:r>
              <a:rPr lang="en-US" dirty="0"/>
              <a:t>	</a:t>
            </a:r>
            <a:r>
              <a:rPr lang="en-US" dirty="0" err="1"/>
              <a:t>model.add</a:t>
            </a:r>
            <a:r>
              <a:rPr lang="en-US" dirty="0"/>
              <a:t>(Dense(10, activation='</a:t>
            </a:r>
            <a:r>
              <a:rPr lang="en-US" dirty="0" err="1"/>
              <a:t>softmax</a:t>
            </a:r>
            <a:r>
              <a:rPr lang="en-US" dirty="0"/>
              <a:t>’))</a:t>
            </a:r>
          </a:p>
          <a:p>
            <a:pPr marL="0" indent="0">
              <a:buNone/>
            </a:pPr>
            <a:br>
              <a:rPr lang="en-US" dirty="0"/>
            </a:br>
            <a:r>
              <a:rPr lang="en-US" dirty="0"/>
              <a:t>	</a:t>
            </a:r>
            <a:r>
              <a:rPr lang="en-US" dirty="0" err="1"/>
              <a:t>sgd</a:t>
            </a:r>
            <a:r>
              <a:rPr lang="en-US" dirty="0"/>
              <a:t> = SGD(</a:t>
            </a:r>
            <a:r>
              <a:rPr lang="en-US" dirty="0" err="1"/>
              <a:t>lr</a:t>
            </a:r>
            <a:r>
              <a:rPr lang="en-US" dirty="0"/>
              <a:t>=0.01, decay=1e-6, momentum=0.9, </a:t>
            </a:r>
            <a:r>
              <a:rPr lang="en-US" dirty="0" err="1"/>
              <a:t>nesterov</a:t>
            </a:r>
            <a:r>
              <a:rPr lang="en-US" dirty="0"/>
              <a:t>=</a:t>
            </a:r>
            <a:r>
              <a:rPr lang="en-US" b="1" dirty="0"/>
              <a:t>True</a:t>
            </a:r>
            <a:r>
              <a:rPr lang="en-US" dirty="0"/>
              <a:t>)</a:t>
            </a:r>
          </a:p>
          <a:p>
            <a:pPr marL="0" indent="0">
              <a:buNone/>
            </a:pPr>
            <a:r>
              <a:rPr lang="en-US" dirty="0"/>
              <a:t> 	</a:t>
            </a:r>
            <a:r>
              <a:rPr lang="en-US" dirty="0" err="1"/>
              <a:t>model.compile</a:t>
            </a:r>
            <a:r>
              <a:rPr lang="en-US" dirty="0"/>
              <a:t>(loss='</a:t>
            </a:r>
            <a:r>
              <a:rPr lang="en-US" dirty="0" err="1"/>
              <a:t>categorical_crossentropy</a:t>
            </a:r>
            <a:r>
              <a:rPr lang="en-US" dirty="0"/>
              <a:t>’, 	optimizer=</a:t>
            </a:r>
            <a:r>
              <a:rPr lang="en-US" dirty="0" err="1"/>
              <a:t>sgd</a:t>
            </a:r>
            <a:r>
              <a:rPr lang="en-US" dirty="0"/>
              <a:t>, 	metrics=['accuracy']) </a:t>
            </a:r>
          </a:p>
          <a:p>
            <a:endParaRPr lang="en-US" dirty="0"/>
          </a:p>
        </p:txBody>
      </p:sp>
    </p:spTree>
    <p:extLst>
      <p:ext uri="{BB962C8B-B14F-4D97-AF65-F5344CB8AC3E}">
        <p14:creationId xmlns:p14="http://schemas.microsoft.com/office/powerpoint/2010/main" val="1818965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84D2-117D-054A-9F60-69B7B88EBD0C}"/>
              </a:ext>
            </a:extLst>
          </p:cNvPr>
          <p:cNvSpPr>
            <a:spLocks noGrp="1"/>
          </p:cNvSpPr>
          <p:nvPr>
            <p:ph type="title"/>
          </p:nvPr>
        </p:nvSpPr>
        <p:spPr/>
        <p:txBody>
          <a:bodyPr/>
          <a:lstStyle/>
          <a:p>
            <a:r>
              <a:rPr lang="en-US" b="1" dirty="0"/>
              <a:t>example: binary classification </a:t>
            </a:r>
            <a:br>
              <a:rPr lang="en-US" dirty="0"/>
            </a:br>
            <a:endParaRPr lang="en-US" dirty="0"/>
          </a:p>
        </p:txBody>
      </p:sp>
      <p:sp>
        <p:nvSpPr>
          <p:cNvPr id="3" name="Content Placeholder 2">
            <a:extLst>
              <a:ext uri="{FF2B5EF4-FFF2-40B4-BE49-F238E27FC236}">
                <a16:creationId xmlns:a16="http://schemas.microsoft.com/office/drawing/2014/main" id="{FC07D577-E6E4-EC45-82ED-263CC5FD420E}"/>
              </a:ext>
            </a:extLst>
          </p:cNvPr>
          <p:cNvSpPr>
            <a:spLocks noGrp="1"/>
          </p:cNvSpPr>
          <p:nvPr>
            <p:ph idx="1"/>
          </p:nvPr>
        </p:nvSpPr>
        <p:spPr/>
        <p:txBody>
          <a:bodyPr/>
          <a:lstStyle/>
          <a:p>
            <a:pPr marL="0" indent="0">
              <a:buNone/>
            </a:pPr>
            <a:r>
              <a:rPr lang="en-US" dirty="0"/>
              <a:t>	model = Sequential()</a:t>
            </a:r>
            <a:br>
              <a:rPr lang="en-US" dirty="0"/>
            </a:br>
            <a:r>
              <a:rPr lang="en-US" dirty="0"/>
              <a:t>	</a:t>
            </a:r>
            <a:r>
              <a:rPr lang="en-US" dirty="0" err="1"/>
              <a:t>model.add</a:t>
            </a:r>
            <a:r>
              <a:rPr lang="en-US" dirty="0"/>
              <a:t>(Dense(64, </a:t>
            </a:r>
            <a:r>
              <a:rPr lang="en-US" dirty="0" err="1"/>
              <a:t>input_dim</a:t>
            </a:r>
            <a:r>
              <a:rPr lang="en-US" dirty="0"/>
              <a:t>=20, activation='</a:t>
            </a:r>
            <a:r>
              <a:rPr lang="en-US" dirty="0" err="1"/>
              <a:t>relu</a:t>
            </a:r>
            <a:r>
              <a:rPr lang="en-US" dirty="0"/>
              <a:t>’)) </a:t>
            </a:r>
          </a:p>
          <a:p>
            <a:pPr marL="0" indent="0">
              <a:buNone/>
            </a:pPr>
            <a:r>
              <a:rPr lang="en-US" dirty="0"/>
              <a:t>	</a:t>
            </a:r>
            <a:r>
              <a:rPr lang="en-US" dirty="0" err="1"/>
              <a:t>model.add</a:t>
            </a:r>
            <a:r>
              <a:rPr lang="en-US" dirty="0"/>
              <a:t>(Dense(64, activation='</a:t>
            </a:r>
            <a:r>
              <a:rPr lang="en-US" dirty="0" err="1"/>
              <a:t>relu</a:t>
            </a:r>
            <a:r>
              <a:rPr lang="en-US" dirty="0"/>
              <a:t>’)) </a:t>
            </a:r>
          </a:p>
          <a:p>
            <a:pPr marL="0" indent="0">
              <a:buNone/>
            </a:pPr>
            <a:r>
              <a:rPr lang="en-US" dirty="0"/>
              <a:t>	</a:t>
            </a:r>
            <a:r>
              <a:rPr lang="en-US" dirty="0" err="1"/>
              <a:t>model.add</a:t>
            </a:r>
            <a:r>
              <a:rPr lang="en-US" dirty="0"/>
              <a:t>(Dense(1, activation='sigmoid’))</a:t>
            </a:r>
          </a:p>
          <a:p>
            <a:pPr marL="0" indent="0">
              <a:buNone/>
            </a:pPr>
            <a:r>
              <a:rPr lang="en-US" dirty="0"/>
              <a:t>	</a:t>
            </a:r>
            <a:r>
              <a:rPr lang="en-US" dirty="0" err="1"/>
              <a:t>model.compile</a:t>
            </a:r>
            <a:r>
              <a:rPr lang="en-US" dirty="0"/>
              <a:t>(loss='</a:t>
            </a:r>
            <a:r>
              <a:rPr lang="en-US" dirty="0" err="1"/>
              <a:t>binary_crossentropy</a:t>
            </a:r>
            <a:r>
              <a:rPr lang="en-US" dirty="0"/>
              <a:t>', optimizer='</a:t>
            </a:r>
            <a:r>
              <a:rPr lang="en-US" dirty="0" err="1"/>
              <a:t>rmsprop</a:t>
            </a:r>
            <a:r>
              <a:rPr lang="en-US" dirty="0"/>
              <a:t>’, 	metrics=['accuracy']) </a:t>
            </a:r>
          </a:p>
          <a:p>
            <a:endParaRPr lang="en-US" dirty="0"/>
          </a:p>
        </p:txBody>
      </p:sp>
    </p:spTree>
    <p:extLst>
      <p:ext uri="{BB962C8B-B14F-4D97-AF65-F5344CB8AC3E}">
        <p14:creationId xmlns:p14="http://schemas.microsoft.com/office/powerpoint/2010/main" val="17346415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FACA-F808-794F-80B4-52232990B46E}"/>
              </a:ext>
            </a:extLst>
          </p:cNvPr>
          <p:cNvSpPr>
            <a:spLocks noGrp="1"/>
          </p:cNvSpPr>
          <p:nvPr>
            <p:ph type="title"/>
          </p:nvPr>
        </p:nvSpPr>
        <p:spPr/>
        <p:txBody>
          <a:bodyPr>
            <a:normAutofit fontScale="90000"/>
          </a:bodyPr>
          <a:lstStyle/>
          <a:p>
            <a:r>
              <a:rPr lang="en-US" b="1" dirty="0"/>
              <a:t>make sure your features are normalized </a:t>
            </a:r>
            <a:br>
              <a:rPr lang="en-US" dirty="0"/>
            </a:br>
            <a:endParaRPr lang="en-US" dirty="0"/>
          </a:p>
        </p:txBody>
      </p:sp>
      <p:sp>
        <p:nvSpPr>
          <p:cNvPr id="3" name="Content Placeholder 2">
            <a:extLst>
              <a:ext uri="{FF2B5EF4-FFF2-40B4-BE49-F238E27FC236}">
                <a16:creationId xmlns:a16="http://schemas.microsoft.com/office/drawing/2014/main" id="{CC02FC55-5AD4-7D45-8BCE-94ED8AC8A90F}"/>
              </a:ext>
            </a:extLst>
          </p:cNvPr>
          <p:cNvSpPr>
            <a:spLocks noGrp="1"/>
          </p:cNvSpPr>
          <p:nvPr>
            <p:ph idx="1"/>
          </p:nvPr>
        </p:nvSpPr>
        <p:spPr/>
        <p:txBody>
          <a:bodyPr/>
          <a:lstStyle/>
          <a:p>
            <a:r>
              <a:rPr lang="en-US" dirty="0"/>
              <a:t>• neural networks usually work best if your input data is normalized. </a:t>
            </a:r>
          </a:p>
          <a:p>
            <a:r>
              <a:rPr lang="en-US" dirty="0"/>
              <a:t>• That is, 0 mean and unit variance </a:t>
            </a:r>
          </a:p>
          <a:p>
            <a:r>
              <a:rPr lang="en-US" dirty="0"/>
              <a:t>• The real goal is that every input feature is comparable in terms of magnitude </a:t>
            </a:r>
          </a:p>
          <a:p>
            <a:r>
              <a:rPr lang="en-US" dirty="0"/>
              <a:t>• </a:t>
            </a:r>
            <a:r>
              <a:rPr lang="en-US" dirty="0" err="1"/>
              <a:t>scikit_learn’s</a:t>
            </a:r>
            <a:r>
              <a:rPr lang="en-US" dirty="0"/>
              <a:t> </a:t>
            </a:r>
            <a:r>
              <a:rPr lang="en-US" dirty="0" err="1"/>
              <a:t>StandardScaler</a:t>
            </a:r>
            <a:r>
              <a:rPr lang="en-US" dirty="0"/>
              <a:t> can do this for you • many data sets are normalized to begin with </a:t>
            </a:r>
          </a:p>
          <a:p>
            <a:endParaRPr lang="en-US" dirty="0"/>
          </a:p>
        </p:txBody>
      </p:sp>
    </p:spTree>
    <p:extLst>
      <p:ext uri="{BB962C8B-B14F-4D97-AF65-F5344CB8AC3E}">
        <p14:creationId xmlns:p14="http://schemas.microsoft.com/office/powerpoint/2010/main" val="105408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8746-DA17-014D-A6B9-F6599EEC7427}"/>
              </a:ext>
            </a:extLst>
          </p:cNvPr>
          <p:cNvSpPr>
            <a:spLocks noGrp="1"/>
          </p:cNvSpPr>
          <p:nvPr>
            <p:ph type="title"/>
          </p:nvPr>
        </p:nvSpPr>
        <p:spPr/>
        <p:txBody>
          <a:bodyPr>
            <a:normAutofit fontScale="90000"/>
          </a:bodyPr>
          <a:lstStyle/>
          <a:p>
            <a:r>
              <a:rPr lang="en-US" b="1" dirty="0"/>
              <a:t>Avoiding overfitting with regularization </a:t>
            </a:r>
            <a:br>
              <a:rPr lang="en-US" dirty="0"/>
            </a:br>
            <a:endParaRPr lang="en-US" dirty="0"/>
          </a:p>
        </p:txBody>
      </p:sp>
      <p:sp>
        <p:nvSpPr>
          <p:cNvPr id="3" name="Content Placeholder 2">
            <a:extLst>
              <a:ext uri="{FF2B5EF4-FFF2-40B4-BE49-F238E27FC236}">
                <a16:creationId xmlns:a16="http://schemas.microsoft.com/office/drawing/2014/main" id="{D9E8774B-8662-9449-8285-0520C4D013E5}"/>
              </a:ext>
            </a:extLst>
          </p:cNvPr>
          <p:cNvSpPr>
            <a:spLocks noGrp="1"/>
          </p:cNvSpPr>
          <p:nvPr>
            <p:ph idx="1"/>
          </p:nvPr>
        </p:nvSpPr>
        <p:spPr/>
        <p:txBody>
          <a:bodyPr/>
          <a:lstStyle/>
          <a:p>
            <a:r>
              <a:rPr lang="en-US" dirty="0"/>
              <a:t>With thousands of weights to tune, overfitting is a problem </a:t>
            </a:r>
          </a:p>
          <a:p>
            <a:r>
              <a:rPr lang="en-US" dirty="0"/>
              <a:t>Early stopping (when performance starts dropping) </a:t>
            </a:r>
          </a:p>
          <a:p>
            <a:r>
              <a:rPr lang="en-US" dirty="0"/>
              <a:t>Regularization terms added to cost function during training </a:t>
            </a:r>
          </a:p>
          <a:p>
            <a:r>
              <a:rPr lang="en-US" dirty="0"/>
              <a:t>Dropout – ignore say 50% of all neurons randomly at each training step </a:t>
            </a:r>
          </a:p>
          <a:p>
            <a:r>
              <a:rPr lang="en-US" dirty="0"/>
              <a:t>• Works surprisingly well!</a:t>
            </a:r>
            <a:br>
              <a:rPr lang="en-US" dirty="0"/>
            </a:br>
            <a:r>
              <a:rPr lang="en-US" dirty="0"/>
              <a:t>• Forces your model to spread out its learning </a:t>
            </a:r>
          </a:p>
          <a:p>
            <a:endParaRPr lang="en-US" dirty="0"/>
          </a:p>
        </p:txBody>
      </p:sp>
    </p:spTree>
    <p:extLst>
      <p:ext uri="{BB962C8B-B14F-4D97-AF65-F5344CB8AC3E}">
        <p14:creationId xmlns:p14="http://schemas.microsoft.com/office/powerpoint/2010/main" val="187978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BDFC-BC33-1E42-A6DD-55CED754DA0B}"/>
              </a:ext>
            </a:extLst>
          </p:cNvPr>
          <p:cNvSpPr>
            <a:spLocks noGrp="1"/>
          </p:cNvSpPr>
          <p:nvPr>
            <p:ph type="title"/>
          </p:nvPr>
        </p:nvSpPr>
        <p:spPr/>
        <p:txBody>
          <a:bodyPr/>
          <a:lstStyle/>
          <a:p>
            <a:r>
              <a:rPr lang="en-US" b="1" dirty="0"/>
              <a:t>Convolutional Neural Networks </a:t>
            </a:r>
            <a:br>
              <a:rPr lang="en-US" dirty="0"/>
            </a:br>
            <a:endParaRPr lang="en-US" dirty="0"/>
          </a:p>
        </p:txBody>
      </p:sp>
      <p:sp>
        <p:nvSpPr>
          <p:cNvPr id="3" name="Content Placeholder 2">
            <a:extLst>
              <a:ext uri="{FF2B5EF4-FFF2-40B4-BE49-F238E27FC236}">
                <a16:creationId xmlns:a16="http://schemas.microsoft.com/office/drawing/2014/main" id="{1DF9BF70-BBFC-8B48-8541-3CF95A925369}"/>
              </a:ext>
            </a:extLst>
          </p:cNvPr>
          <p:cNvSpPr>
            <a:spLocks noGrp="1"/>
          </p:cNvSpPr>
          <p:nvPr>
            <p:ph idx="1"/>
          </p:nvPr>
        </p:nvSpPr>
        <p:spPr/>
        <p:txBody>
          <a:bodyPr/>
          <a:lstStyle/>
          <a:p>
            <a:r>
              <a:rPr lang="en-US" dirty="0"/>
              <a:t>when you have data that doesn’t neatly align into columns </a:t>
            </a:r>
          </a:p>
          <a:p>
            <a:r>
              <a:rPr lang="en-US" dirty="0"/>
              <a:t>• Images that you want to find features within • Machine translation</a:t>
            </a:r>
            <a:br>
              <a:rPr lang="en-US" dirty="0"/>
            </a:br>
            <a:r>
              <a:rPr lang="en-US" dirty="0"/>
              <a:t>• Sentence classification</a:t>
            </a:r>
            <a:br>
              <a:rPr lang="en-US" dirty="0"/>
            </a:br>
            <a:r>
              <a:rPr lang="en-US" dirty="0"/>
              <a:t>• Sentiment analysis </a:t>
            </a:r>
          </a:p>
          <a:p>
            <a:r>
              <a:rPr lang="en-US" dirty="0"/>
              <a:t>they can find features that aren’t in a specific spot </a:t>
            </a:r>
          </a:p>
          <a:p>
            <a:r>
              <a:rPr lang="en-US" dirty="0"/>
              <a:t>• Like a stop sign in a picture • Or words within a sentence </a:t>
            </a:r>
          </a:p>
          <a:p>
            <a:r>
              <a:rPr lang="en-US" dirty="0"/>
              <a:t>• they are “feature-location invariant” </a:t>
            </a:r>
          </a:p>
          <a:p>
            <a:endParaRPr lang="en-US" dirty="0"/>
          </a:p>
        </p:txBody>
      </p:sp>
    </p:spTree>
    <p:extLst>
      <p:ext uri="{BB962C8B-B14F-4D97-AF65-F5344CB8AC3E}">
        <p14:creationId xmlns:p14="http://schemas.microsoft.com/office/powerpoint/2010/main" val="1496972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5126-C007-D042-AF51-65AB3A4F1A7D}"/>
              </a:ext>
            </a:extLst>
          </p:cNvPr>
          <p:cNvSpPr>
            <a:spLocks noGrp="1"/>
          </p:cNvSpPr>
          <p:nvPr>
            <p:ph type="title"/>
          </p:nvPr>
        </p:nvSpPr>
        <p:spPr/>
        <p:txBody>
          <a:bodyPr/>
          <a:lstStyle/>
          <a:p>
            <a:r>
              <a:rPr lang="en-US" b="1" dirty="0"/>
              <a:t>how do we “know” that’s a stop sign? </a:t>
            </a:r>
            <a:br>
              <a:rPr lang="en-US" dirty="0"/>
            </a:br>
            <a:endParaRPr lang="en-US" dirty="0"/>
          </a:p>
        </p:txBody>
      </p:sp>
      <p:pic>
        <p:nvPicPr>
          <p:cNvPr id="4" name="Content Placeholder 3" descr="A red stop sign sitting on the side of the road&#10;&#10;Description automatically generated">
            <a:extLst>
              <a:ext uri="{FF2B5EF4-FFF2-40B4-BE49-F238E27FC236}">
                <a16:creationId xmlns:a16="http://schemas.microsoft.com/office/drawing/2014/main" id="{73D14CDB-8B29-A444-B8E0-A7642610EDB3}"/>
              </a:ext>
            </a:extLst>
          </p:cNvPr>
          <p:cNvPicPr>
            <a:picLocks noGrp="1" noChangeAspect="1"/>
          </p:cNvPicPr>
          <p:nvPr>
            <p:ph idx="1"/>
          </p:nvPr>
        </p:nvPicPr>
        <p:blipFill>
          <a:blip r:embed="rId2"/>
          <a:stretch>
            <a:fillRect/>
          </a:stretch>
        </p:blipFill>
        <p:spPr>
          <a:xfrm>
            <a:off x="1999592" y="2160588"/>
            <a:ext cx="5952854" cy="3881437"/>
          </a:xfrm>
          <a:prstGeom prst="rect">
            <a:avLst/>
          </a:prstGeom>
        </p:spPr>
      </p:pic>
    </p:spTree>
    <p:extLst>
      <p:ext uri="{BB962C8B-B14F-4D97-AF65-F5344CB8AC3E}">
        <p14:creationId xmlns:p14="http://schemas.microsoft.com/office/powerpoint/2010/main" val="2938962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toy car&#10;&#10;Description automatically generated">
            <a:extLst>
              <a:ext uri="{FF2B5EF4-FFF2-40B4-BE49-F238E27FC236}">
                <a16:creationId xmlns:a16="http://schemas.microsoft.com/office/drawing/2014/main" id="{560C5905-E546-B941-A662-C1BA3A1D4D41}"/>
              </a:ext>
            </a:extLst>
          </p:cNvPr>
          <p:cNvPicPr>
            <a:picLocks noGrp="1" noChangeAspect="1"/>
          </p:cNvPicPr>
          <p:nvPr>
            <p:ph idx="1"/>
          </p:nvPr>
        </p:nvPicPr>
        <p:blipFill rotWithShape="1">
          <a:blip r:embed="rId2"/>
          <a:srcRect t="5636" r="1" b="15138"/>
          <a:stretch/>
        </p:blipFill>
        <p:spPr>
          <a:xfrm>
            <a:off x="568452" y="571500"/>
            <a:ext cx="11055096" cy="5715000"/>
          </a:xfrm>
          <a:prstGeom prst="rect">
            <a:avLst/>
          </a:prstGeom>
        </p:spPr>
      </p:pic>
    </p:spTree>
    <p:extLst>
      <p:ext uri="{BB962C8B-B14F-4D97-AF65-F5344CB8AC3E}">
        <p14:creationId xmlns:p14="http://schemas.microsoft.com/office/powerpoint/2010/main" val="1973056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21A17-FF4B-0740-A364-5CC8AEB995FA}"/>
              </a:ext>
            </a:extLst>
          </p:cNvPr>
          <p:cNvSpPr>
            <a:spLocks noGrp="1"/>
          </p:cNvSpPr>
          <p:nvPr>
            <p:ph type="title"/>
          </p:nvPr>
        </p:nvSpPr>
        <p:spPr/>
        <p:txBody>
          <a:bodyPr/>
          <a:lstStyle/>
          <a:p>
            <a:r>
              <a:rPr lang="en-US" b="1" dirty="0"/>
              <a:t>how do we “know” that’s a stop sign? </a:t>
            </a:r>
            <a:br>
              <a:rPr lang="en-US" dirty="0"/>
            </a:br>
            <a:endParaRPr lang="en-US" dirty="0"/>
          </a:p>
        </p:txBody>
      </p:sp>
      <p:sp>
        <p:nvSpPr>
          <p:cNvPr id="3" name="Content Placeholder 2">
            <a:extLst>
              <a:ext uri="{FF2B5EF4-FFF2-40B4-BE49-F238E27FC236}">
                <a16:creationId xmlns:a16="http://schemas.microsoft.com/office/drawing/2014/main" id="{F9A12C30-C338-A048-952A-C482C5178206}"/>
              </a:ext>
            </a:extLst>
          </p:cNvPr>
          <p:cNvSpPr>
            <a:spLocks noGrp="1"/>
          </p:cNvSpPr>
          <p:nvPr>
            <p:ph idx="1"/>
          </p:nvPr>
        </p:nvSpPr>
        <p:spPr/>
        <p:txBody>
          <a:bodyPr/>
          <a:lstStyle/>
          <a:p>
            <a:r>
              <a:rPr lang="en-US" dirty="0"/>
              <a:t>individual local receptive fields scan the image looking for edges, and pick up the edges of the stop sign in a layer </a:t>
            </a:r>
          </a:p>
          <a:p>
            <a:r>
              <a:rPr lang="en-US" dirty="0"/>
              <a:t>those edges in turn get picked up by a higher level convolution that identifies the stop sign’s shape (and letters, too) </a:t>
            </a:r>
          </a:p>
          <a:p>
            <a:r>
              <a:rPr lang="en-US" dirty="0"/>
              <a:t>this shape then gets matched against your pattern of what a stop sign looks like, also using the strong red signal coming from your red layers </a:t>
            </a:r>
          </a:p>
          <a:p>
            <a:r>
              <a:rPr lang="en-US" dirty="0"/>
              <a:t>that information keeps getting processed upward until your foot hits the brake! </a:t>
            </a:r>
          </a:p>
          <a:p>
            <a:r>
              <a:rPr lang="en-US" dirty="0"/>
              <a:t>a CNN works the same way </a:t>
            </a:r>
          </a:p>
          <a:p>
            <a:endParaRPr lang="en-US" dirty="0"/>
          </a:p>
        </p:txBody>
      </p:sp>
    </p:spTree>
    <p:extLst>
      <p:ext uri="{BB962C8B-B14F-4D97-AF65-F5344CB8AC3E}">
        <p14:creationId xmlns:p14="http://schemas.microsoft.com/office/powerpoint/2010/main" val="234147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F63C-B653-8140-903B-97119E32538A}"/>
              </a:ext>
            </a:extLst>
          </p:cNvPr>
          <p:cNvSpPr>
            <a:spLocks noGrp="1"/>
          </p:cNvSpPr>
          <p:nvPr>
            <p:ph type="title"/>
          </p:nvPr>
        </p:nvSpPr>
        <p:spPr/>
        <p:txBody>
          <a:bodyPr/>
          <a:lstStyle/>
          <a:p>
            <a:r>
              <a:rPr lang="en-US" b="1" dirty="0"/>
              <a:t>How do they work? </a:t>
            </a:r>
            <a:br>
              <a:rPr lang="en-US" dirty="0"/>
            </a:br>
            <a:endParaRPr lang="en-US" dirty="0"/>
          </a:p>
        </p:txBody>
      </p:sp>
      <p:sp>
        <p:nvSpPr>
          <p:cNvPr id="3" name="Content Placeholder 2">
            <a:extLst>
              <a:ext uri="{FF2B5EF4-FFF2-40B4-BE49-F238E27FC236}">
                <a16:creationId xmlns:a16="http://schemas.microsoft.com/office/drawing/2014/main" id="{320F4337-338E-994E-926F-F386B804470F}"/>
              </a:ext>
            </a:extLst>
          </p:cNvPr>
          <p:cNvSpPr>
            <a:spLocks noGrp="1"/>
          </p:cNvSpPr>
          <p:nvPr>
            <p:ph idx="1"/>
          </p:nvPr>
        </p:nvSpPr>
        <p:spPr>
          <a:xfrm>
            <a:off x="677334" y="1257301"/>
            <a:ext cx="8596668" cy="4784062"/>
          </a:xfrm>
        </p:spPr>
        <p:txBody>
          <a:bodyPr/>
          <a:lstStyle/>
          <a:p>
            <a:r>
              <a:rPr lang="en-US" dirty="0"/>
              <a:t>inspired by the biology of the visual cortex</a:t>
            </a:r>
            <a:br>
              <a:rPr lang="en-US" dirty="0"/>
            </a:br>
            <a:r>
              <a:rPr lang="en-US" dirty="0"/>
              <a:t>local receptive fields are groups of neurons that only respond to a part of </a:t>
            </a:r>
          </a:p>
          <a:p>
            <a:r>
              <a:rPr lang="en-US" dirty="0"/>
              <a:t>what your eyes see (subsampling) </a:t>
            </a:r>
          </a:p>
          <a:p>
            <a:r>
              <a:rPr lang="en-US" dirty="0"/>
              <a:t>they overlap each other to cover the entire visual field (convolutions) </a:t>
            </a:r>
          </a:p>
          <a:p>
            <a:r>
              <a:rPr lang="en-US" dirty="0"/>
              <a:t>they feed into higher layers that identify increasingly complex images </a:t>
            </a:r>
          </a:p>
          <a:p>
            <a:r>
              <a:rPr lang="en-US" dirty="0"/>
              <a:t>some receptive fields identify horizontal lines, lines at different angles, etc. (filters) </a:t>
            </a:r>
          </a:p>
          <a:p>
            <a:r>
              <a:rPr lang="en-US" dirty="0"/>
              <a:t>these would feed into a layer that identifies shapes </a:t>
            </a:r>
          </a:p>
          <a:p>
            <a:r>
              <a:rPr lang="en-US" dirty="0"/>
              <a:t>which might feed into a layer that identifies objects </a:t>
            </a:r>
          </a:p>
          <a:p>
            <a:r>
              <a:rPr lang="en-US" dirty="0"/>
              <a:t>for color images, extra layers for red, green, and blue </a:t>
            </a:r>
          </a:p>
          <a:p>
            <a:endParaRPr lang="en-US" dirty="0"/>
          </a:p>
        </p:txBody>
      </p:sp>
    </p:spTree>
    <p:extLst>
      <p:ext uri="{BB962C8B-B14F-4D97-AF65-F5344CB8AC3E}">
        <p14:creationId xmlns:p14="http://schemas.microsoft.com/office/powerpoint/2010/main" val="2567124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69D0-B15A-8A43-85AB-A6B8B2D477A0}"/>
              </a:ext>
            </a:extLst>
          </p:cNvPr>
          <p:cNvSpPr>
            <a:spLocks noGrp="1"/>
          </p:cNvSpPr>
          <p:nvPr>
            <p:ph type="title"/>
          </p:nvPr>
        </p:nvSpPr>
        <p:spPr/>
        <p:txBody>
          <a:bodyPr/>
          <a:lstStyle/>
          <a:p>
            <a:r>
              <a:rPr lang="en-US" dirty="0"/>
              <a:t>inspired by the biology of the visual cortex</a:t>
            </a:r>
          </a:p>
        </p:txBody>
      </p:sp>
      <p:pic>
        <p:nvPicPr>
          <p:cNvPr id="5" name="Content Placeholder 4" descr="A picture containing clock&#10;&#10;Description automatically generated">
            <a:extLst>
              <a:ext uri="{FF2B5EF4-FFF2-40B4-BE49-F238E27FC236}">
                <a16:creationId xmlns:a16="http://schemas.microsoft.com/office/drawing/2014/main" id="{5477FE79-0E07-3048-9B4D-0965732E962D}"/>
              </a:ext>
            </a:extLst>
          </p:cNvPr>
          <p:cNvPicPr>
            <a:picLocks noGrp="1" noChangeAspect="1"/>
          </p:cNvPicPr>
          <p:nvPr>
            <p:ph idx="1"/>
          </p:nvPr>
        </p:nvPicPr>
        <p:blipFill>
          <a:blip r:embed="rId2"/>
          <a:stretch>
            <a:fillRect/>
          </a:stretch>
        </p:blipFill>
        <p:spPr>
          <a:xfrm>
            <a:off x="677334" y="1930400"/>
            <a:ext cx="8596312" cy="2571260"/>
          </a:xfrm>
        </p:spPr>
      </p:pic>
    </p:spTree>
    <p:extLst>
      <p:ext uri="{BB962C8B-B14F-4D97-AF65-F5344CB8AC3E}">
        <p14:creationId xmlns:p14="http://schemas.microsoft.com/office/powerpoint/2010/main" val="1046094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197E-8C45-164F-A613-2ECB3A8B0BDD}"/>
              </a:ext>
            </a:extLst>
          </p:cNvPr>
          <p:cNvSpPr>
            <a:spLocks noGrp="1"/>
          </p:cNvSpPr>
          <p:nvPr>
            <p:ph type="title"/>
          </p:nvPr>
        </p:nvSpPr>
        <p:spPr/>
        <p:txBody>
          <a:bodyPr/>
          <a:lstStyle/>
          <a:p>
            <a:r>
              <a:rPr lang="en-US" b="1" dirty="0"/>
              <a:t>CNN with </a:t>
            </a:r>
            <a:r>
              <a:rPr lang="en-US" b="1" dirty="0" err="1"/>
              <a:t>keras</a:t>
            </a:r>
            <a:r>
              <a:rPr lang="en-US" b="1" dirty="0"/>
              <a:t> </a:t>
            </a:r>
            <a:br>
              <a:rPr lang="en-US" dirty="0"/>
            </a:br>
            <a:endParaRPr lang="en-US" dirty="0"/>
          </a:p>
        </p:txBody>
      </p:sp>
      <p:sp>
        <p:nvSpPr>
          <p:cNvPr id="3" name="Content Placeholder 2">
            <a:extLst>
              <a:ext uri="{FF2B5EF4-FFF2-40B4-BE49-F238E27FC236}">
                <a16:creationId xmlns:a16="http://schemas.microsoft.com/office/drawing/2014/main" id="{71B26B6B-39C9-9045-AD39-26DD79A5F075}"/>
              </a:ext>
            </a:extLst>
          </p:cNvPr>
          <p:cNvSpPr>
            <a:spLocks noGrp="1"/>
          </p:cNvSpPr>
          <p:nvPr>
            <p:ph idx="1"/>
          </p:nvPr>
        </p:nvSpPr>
        <p:spPr/>
        <p:txBody>
          <a:bodyPr/>
          <a:lstStyle/>
          <a:p>
            <a:r>
              <a:rPr lang="en-US" dirty="0"/>
              <a:t>source data must be of appropriate dimensions • </a:t>
            </a:r>
            <a:r>
              <a:rPr lang="en-US" dirty="0" err="1"/>
              <a:t>ie</a:t>
            </a:r>
            <a:r>
              <a:rPr lang="en-US" dirty="0"/>
              <a:t> width x length x color channels </a:t>
            </a:r>
          </a:p>
          <a:p>
            <a:r>
              <a:rPr lang="en-US" dirty="0"/>
              <a:t>conv2D layer type does the actual convolution on a 2D image • Conv1D and Conv3D also available – doesn’t have to be image data </a:t>
            </a:r>
          </a:p>
          <a:p>
            <a:r>
              <a:rPr lang="en-US" dirty="0"/>
              <a:t>flatten layers will convert the 2D layer to a 1D layer for passing into a flat hidden layer of neurons </a:t>
            </a:r>
          </a:p>
          <a:p>
            <a:r>
              <a:rPr lang="en-US" dirty="0"/>
              <a:t>typical usage:</a:t>
            </a:r>
            <a:br>
              <a:rPr lang="en-US" dirty="0"/>
            </a:br>
            <a:r>
              <a:rPr lang="en-US" dirty="0"/>
              <a:t>• Convolve -&gt; Dropout -&gt; Flatten -&gt; Dense -&gt; Dropout -&gt; </a:t>
            </a:r>
            <a:r>
              <a:rPr lang="en-US" dirty="0" err="1"/>
              <a:t>Softmax</a:t>
            </a:r>
            <a:r>
              <a:rPr lang="en-US" dirty="0"/>
              <a:t> </a:t>
            </a:r>
          </a:p>
          <a:p>
            <a:endParaRPr lang="en-US" dirty="0"/>
          </a:p>
        </p:txBody>
      </p:sp>
    </p:spTree>
    <p:extLst>
      <p:ext uri="{BB962C8B-B14F-4D97-AF65-F5344CB8AC3E}">
        <p14:creationId xmlns:p14="http://schemas.microsoft.com/office/powerpoint/2010/main" val="674516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96A27-A1DF-6B44-B4FB-16F5C315EDB7}"/>
              </a:ext>
            </a:extLst>
          </p:cNvPr>
          <p:cNvSpPr>
            <a:spLocks noGrp="1"/>
          </p:cNvSpPr>
          <p:nvPr>
            <p:ph type="title"/>
          </p:nvPr>
        </p:nvSpPr>
        <p:spPr/>
        <p:txBody>
          <a:bodyPr/>
          <a:lstStyle/>
          <a:p>
            <a:r>
              <a:rPr lang="en-US" b="1" dirty="0"/>
              <a:t>CNNs are hard </a:t>
            </a:r>
            <a:br>
              <a:rPr lang="en-US" dirty="0"/>
            </a:br>
            <a:endParaRPr lang="en-US" dirty="0"/>
          </a:p>
        </p:txBody>
      </p:sp>
      <p:sp>
        <p:nvSpPr>
          <p:cNvPr id="3" name="Content Placeholder 2">
            <a:extLst>
              <a:ext uri="{FF2B5EF4-FFF2-40B4-BE49-F238E27FC236}">
                <a16:creationId xmlns:a16="http://schemas.microsoft.com/office/drawing/2014/main" id="{957CD60F-D086-0843-9FF5-8166C73B4F6D}"/>
              </a:ext>
            </a:extLst>
          </p:cNvPr>
          <p:cNvSpPr>
            <a:spLocks noGrp="1"/>
          </p:cNvSpPr>
          <p:nvPr>
            <p:ph idx="1"/>
          </p:nvPr>
        </p:nvSpPr>
        <p:spPr>
          <a:xfrm>
            <a:off x="677334" y="1428751"/>
            <a:ext cx="8596668" cy="4612612"/>
          </a:xfrm>
        </p:spPr>
        <p:txBody>
          <a:bodyPr/>
          <a:lstStyle/>
          <a:p>
            <a:r>
              <a:rPr lang="en-US" dirty="0"/>
              <a:t>very resource-intensive (CPU, GPU, and RAM) </a:t>
            </a:r>
          </a:p>
          <a:p>
            <a:r>
              <a:rPr lang="en-US" dirty="0"/>
              <a:t>lots of hyperparameters </a:t>
            </a:r>
          </a:p>
          <a:p>
            <a:r>
              <a:rPr lang="en-US" dirty="0"/>
              <a:t>kernel sizes, many layers with different numbers of units, amount of pooling... in addition to the usual stuff like number of layers, choice of optimizer </a:t>
            </a:r>
          </a:p>
          <a:p>
            <a:r>
              <a:rPr lang="en-US" dirty="0"/>
              <a:t>getting the training data is often the hardest part! (As well as storing and accessing it) </a:t>
            </a:r>
          </a:p>
          <a:p>
            <a:endParaRPr lang="en-US" dirty="0"/>
          </a:p>
        </p:txBody>
      </p:sp>
    </p:spTree>
    <p:extLst>
      <p:ext uri="{BB962C8B-B14F-4D97-AF65-F5344CB8AC3E}">
        <p14:creationId xmlns:p14="http://schemas.microsoft.com/office/powerpoint/2010/main" val="3671113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9429-B225-0D4E-BB00-77B0137FA84E}"/>
              </a:ext>
            </a:extLst>
          </p:cNvPr>
          <p:cNvSpPr>
            <a:spLocks noGrp="1"/>
          </p:cNvSpPr>
          <p:nvPr>
            <p:ph type="title"/>
          </p:nvPr>
        </p:nvSpPr>
        <p:spPr/>
        <p:txBody>
          <a:bodyPr/>
          <a:lstStyle/>
          <a:p>
            <a:r>
              <a:rPr lang="en-US" b="1" dirty="0"/>
              <a:t>specialized </a:t>
            </a:r>
            <a:r>
              <a:rPr lang="en-US" b="1" dirty="0" err="1"/>
              <a:t>cnn</a:t>
            </a:r>
            <a:r>
              <a:rPr lang="en-US" b="1" dirty="0"/>
              <a:t> architectures </a:t>
            </a:r>
            <a:br>
              <a:rPr lang="en-US" dirty="0"/>
            </a:br>
            <a:endParaRPr lang="en-US" dirty="0"/>
          </a:p>
        </p:txBody>
      </p:sp>
      <p:sp>
        <p:nvSpPr>
          <p:cNvPr id="3" name="Content Placeholder 2">
            <a:extLst>
              <a:ext uri="{FF2B5EF4-FFF2-40B4-BE49-F238E27FC236}">
                <a16:creationId xmlns:a16="http://schemas.microsoft.com/office/drawing/2014/main" id="{3AFE2645-D27D-044E-9E98-B06420E03C97}"/>
              </a:ext>
            </a:extLst>
          </p:cNvPr>
          <p:cNvSpPr>
            <a:spLocks noGrp="1"/>
          </p:cNvSpPr>
          <p:nvPr>
            <p:ph idx="1"/>
          </p:nvPr>
        </p:nvSpPr>
        <p:spPr/>
        <p:txBody>
          <a:bodyPr/>
          <a:lstStyle/>
          <a:p>
            <a:r>
              <a:rPr lang="en-US" dirty="0"/>
              <a:t>defines specific arrangement of layers, padding, and hyperparameters </a:t>
            </a:r>
          </a:p>
          <a:p>
            <a:r>
              <a:rPr lang="en-US" dirty="0"/>
              <a:t>LeNet-5 </a:t>
            </a:r>
          </a:p>
          <a:p>
            <a:pPr marL="0" indent="0">
              <a:buNone/>
            </a:pPr>
            <a:r>
              <a:rPr lang="en-US" dirty="0"/>
              <a:t>	good for handwriting recognition </a:t>
            </a:r>
          </a:p>
          <a:p>
            <a:r>
              <a:rPr lang="en-US" dirty="0" err="1"/>
              <a:t>AlexNet</a:t>
            </a:r>
            <a:r>
              <a:rPr lang="en-US" dirty="0"/>
              <a:t> </a:t>
            </a:r>
          </a:p>
          <a:p>
            <a:pPr marL="0" indent="0">
              <a:buNone/>
            </a:pPr>
            <a:r>
              <a:rPr lang="en-US" dirty="0"/>
              <a:t>	image classification, deeper than </a:t>
            </a:r>
            <a:r>
              <a:rPr lang="en-US" dirty="0" err="1"/>
              <a:t>LeNet</a:t>
            </a:r>
            <a:r>
              <a:rPr lang="en-US" dirty="0"/>
              <a:t> </a:t>
            </a:r>
          </a:p>
          <a:p>
            <a:r>
              <a:rPr lang="en-US" dirty="0" err="1"/>
              <a:t>GoogLeNet</a:t>
            </a:r>
            <a:endParaRPr lang="en-US" dirty="0"/>
          </a:p>
          <a:p>
            <a:pPr marL="0" indent="0">
              <a:buNone/>
            </a:pPr>
            <a:r>
              <a:rPr lang="en-US" dirty="0"/>
              <a:t>	even deeper, but with better performance</a:t>
            </a:r>
            <a:br>
              <a:rPr lang="en-US" dirty="0"/>
            </a:br>
            <a:r>
              <a:rPr lang="en-US" dirty="0"/>
              <a:t>	introduces </a:t>
            </a:r>
            <a:r>
              <a:rPr lang="en-US" i="1" dirty="0"/>
              <a:t>inception modules </a:t>
            </a:r>
            <a:r>
              <a:rPr lang="en-US" dirty="0"/>
              <a:t>(groups of convolution layers) </a:t>
            </a:r>
          </a:p>
          <a:p>
            <a:r>
              <a:rPr lang="en-US" dirty="0" err="1"/>
              <a:t>ResNet</a:t>
            </a:r>
            <a:r>
              <a:rPr lang="en-US" dirty="0"/>
              <a:t> (Residual Network)</a:t>
            </a:r>
            <a:br>
              <a:rPr lang="en-US" dirty="0"/>
            </a:br>
            <a:r>
              <a:rPr lang="en-US" dirty="0"/>
              <a:t>even deeper – maintains performance via </a:t>
            </a:r>
            <a:r>
              <a:rPr lang="en-US" i="1" dirty="0"/>
              <a:t>skip connections</a:t>
            </a:r>
            <a:r>
              <a:rPr lang="en-US" dirty="0"/>
              <a:t>. </a:t>
            </a:r>
          </a:p>
          <a:p>
            <a:endParaRPr lang="en-US" dirty="0"/>
          </a:p>
        </p:txBody>
      </p:sp>
    </p:spTree>
    <p:extLst>
      <p:ext uri="{BB962C8B-B14F-4D97-AF65-F5344CB8AC3E}">
        <p14:creationId xmlns:p14="http://schemas.microsoft.com/office/powerpoint/2010/main" val="2196120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6AB22-32A0-6644-9E9A-8650D98BB74F}"/>
              </a:ext>
            </a:extLst>
          </p:cNvPr>
          <p:cNvSpPr>
            <a:spLocks noGrp="1"/>
          </p:cNvSpPr>
          <p:nvPr>
            <p:ph type="title"/>
          </p:nvPr>
        </p:nvSpPr>
        <p:spPr/>
        <p:txBody>
          <a:bodyPr>
            <a:normAutofit fontScale="90000"/>
          </a:bodyPr>
          <a:lstStyle/>
          <a:p>
            <a:r>
              <a:rPr lang="en-US" b="1" dirty="0"/>
              <a:t>CONVOLUTIONAL NEURAL NETWORK </a:t>
            </a:r>
            <a:br>
              <a:rPr lang="en-US" dirty="0"/>
            </a:br>
            <a:r>
              <a:rPr lang="en-US" b="1" dirty="0"/>
              <a:t>OVERVIEW </a:t>
            </a:r>
            <a:br>
              <a:rPr lang="en-US" dirty="0"/>
            </a:br>
            <a:endParaRPr lang="en-US" dirty="0"/>
          </a:p>
        </p:txBody>
      </p:sp>
      <p:pic>
        <p:nvPicPr>
          <p:cNvPr id="5" name="Content Placeholder 4">
            <a:extLst>
              <a:ext uri="{FF2B5EF4-FFF2-40B4-BE49-F238E27FC236}">
                <a16:creationId xmlns:a16="http://schemas.microsoft.com/office/drawing/2014/main" id="{53DC1EF7-252D-2643-9280-3340F5EAF24D}"/>
              </a:ext>
            </a:extLst>
          </p:cNvPr>
          <p:cNvPicPr>
            <a:picLocks noGrp="1" noChangeAspect="1"/>
          </p:cNvPicPr>
          <p:nvPr>
            <p:ph idx="1"/>
          </p:nvPr>
        </p:nvPicPr>
        <p:blipFill>
          <a:blip r:embed="rId2"/>
          <a:stretch>
            <a:fillRect/>
          </a:stretch>
        </p:blipFill>
        <p:spPr>
          <a:xfrm>
            <a:off x="677863" y="2493293"/>
            <a:ext cx="8596312" cy="3216026"/>
          </a:xfrm>
        </p:spPr>
      </p:pic>
    </p:spTree>
    <p:extLst>
      <p:ext uri="{BB962C8B-B14F-4D97-AF65-F5344CB8AC3E}">
        <p14:creationId xmlns:p14="http://schemas.microsoft.com/office/powerpoint/2010/main" val="476314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38D9-55FA-124D-8C61-FC2E8532031E}"/>
              </a:ext>
            </a:extLst>
          </p:cNvPr>
          <p:cNvSpPr>
            <a:spLocks noGrp="1"/>
          </p:cNvSpPr>
          <p:nvPr>
            <p:ph type="title"/>
          </p:nvPr>
        </p:nvSpPr>
        <p:spPr/>
        <p:txBody>
          <a:bodyPr/>
          <a:lstStyle/>
          <a:p>
            <a:r>
              <a:rPr lang="en-US" b="1" dirty="0"/>
              <a:t>MAXPOOLING/FLATTENING </a:t>
            </a:r>
            <a:br>
              <a:rPr lang="en-US" dirty="0"/>
            </a:br>
            <a:endParaRPr lang="en-US" dirty="0"/>
          </a:p>
        </p:txBody>
      </p:sp>
      <p:sp>
        <p:nvSpPr>
          <p:cNvPr id="3" name="Content Placeholder 2">
            <a:extLst>
              <a:ext uri="{FF2B5EF4-FFF2-40B4-BE49-F238E27FC236}">
                <a16:creationId xmlns:a16="http://schemas.microsoft.com/office/drawing/2014/main" id="{DBEFDF25-9FDA-5A44-84B5-4E6DCD3625A9}"/>
              </a:ext>
            </a:extLst>
          </p:cNvPr>
          <p:cNvSpPr>
            <a:spLocks noGrp="1"/>
          </p:cNvSpPr>
          <p:nvPr>
            <p:ph idx="1"/>
          </p:nvPr>
        </p:nvSpPr>
        <p:spPr>
          <a:xfrm>
            <a:off x="677334" y="2057399"/>
            <a:ext cx="8596668" cy="3983963"/>
          </a:xfrm>
        </p:spPr>
        <p:txBody>
          <a:bodyPr/>
          <a:lstStyle/>
          <a:p>
            <a:r>
              <a:rPr lang="en-US" dirty="0"/>
              <a:t>Pooling or down sampling layers are placed after convolutional layers to </a:t>
            </a:r>
            <a:r>
              <a:rPr lang="en-US" b="1" dirty="0"/>
              <a:t>reduce feature map dimensionality</a:t>
            </a:r>
            <a:r>
              <a:rPr lang="en-US" dirty="0"/>
              <a:t>. </a:t>
            </a:r>
          </a:p>
          <a:p>
            <a:r>
              <a:rPr lang="en-US" dirty="0"/>
              <a:t>This improves the computational efficiency while preserving the features. </a:t>
            </a:r>
          </a:p>
          <a:p>
            <a:r>
              <a:rPr lang="en-US" dirty="0"/>
              <a:t>Pooling helps the model to generalize by avoiding overfitting. If one of the pixel is shifted, the pooled feature map will still be the same. </a:t>
            </a:r>
          </a:p>
          <a:p>
            <a:r>
              <a:rPr lang="en-US" dirty="0"/>
              <a:t>Max pooling works by retaining the </a:t>
            </a:r>
            <a:r>
              <a:rPr lang="en-US" b="1" dirty="0"/>
              <a:t>maximum feature response </a:t>
            </a:r>
            <a:r>
              <a:rPr lang="en-US" dirty="0"/>
              <a:t>within a given sample size in a feature map. </a:t>
            </a:r>
          </a:p>
          <a:p>
            <a:r>
              <a:rPr lang="en-US" dirty="0"/>
              <a:t>Live illustration : http://</a:t>
            </a:r>
            <a:r>
              <a:rPr lang="en-US" dirty="0" err="1"/>
              <a:t>scs.ryerson.ca</a:t>
            </a:r>
            <a:r>
              <a:rPr lang="en-US" dirty="0"/>
              <a:t>/~</a:t>
            </a:r>
            <a:r>
              <a:rPr lang="en-US" dirty="0" err="1"/>
              <a:t>aharley</a:t>
            </a:r>
            <a:r>
              <a:rPr lang="en-US" dirty="0"/>
              <a:t>/vis/conv/</a:t>
            </a:r>
            <a:r>
              <a:rPr lang="en-US" dirty="0" err="1"/>
              <a:t>flat.html</a:t>
            </a:r>
            <a:r>
              <a:rPr lang="en-US" dirty="0"/>
              <a:t> </a:t>
            </a:r>
          </a:p>
          <a:p>
            <a:endParaRPr lang="en-US" dirty="0"/>
          </a:p>
        </p:txBody>
      </p:sp>
    </p:spTree>
    <p:extLst>
      <p:ext uri="{BB962C8B-B14F-4D97-AF65-F5344CB8AC3E}">
        <p14:creationId xmlns:p14="http://schemas.microsoft.com/office/powerpoint/2010/main" val="1826121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55F79-FBDB-B846-9D97-764D085B6CB5}"/>
              </a:ext>
            </a:extLst>
          </p:cNvPr>
          <p:cNvSpPr>
            <a:spLocks noGrp="1"/>
          </p:cNvSpPr>
          <p:nvPr>
            <p:ph type="title"/>
          </p:nvPr>
        </p:nvSpPr>
        <p:spPr/>
        <p:txBody>
          <a:bodyPr/>
          <a:lstStyle/>
          <a:p>
            <a:r>
              <a:rPr lang="en-US" b="1" dirty="0"/>
              <a:t>MAXPOOLING/FLATTENING </a:t>
            </a:r>
            <a:br>
              <a:rPr lang="en-US" dirty="0"/>
            </a:br>
            <a:endParaRPr lang="en-US" dirty="0"/>
          </a:p>
        </p:txBody>
      </p:sp>
      <p:pic>
        <p:nvPicPr>
          <p:cNvPr id="5" name="Content Placeholder 4" descr="A close up of a sign&#10;&#10;Description automatically generated">
            <a:extLst>
              <a:ext uri="{FF2B5EF4-FFF2-40B4-BE49-F238E27FC236}">
                <a16:creationId xmlns:a16="http://schemas.microsoft.com/office/drawing/2014/main" id="{BDFC6308-EFA7-AE44-B713-F432A1C9EA91}"/>
              </a:ext>
            </a:extLst>
          </p:cNvPr>
          <p:cNvPicPr>
            <a:picLocks noGrp="1" noChangeAspect="1"/>
          </p:cNvPicPr>
          <p:nvPr>
            <p:ph idx="1"/>
          </p:nvPr>
        </p:nvPicPr>
        <p:blipFill>
          <a:blip r:embed="rId2"/>
          <a:stretch>
            <a:fillRect/>
          </a:stretch>
        </p:blipFill>
        <p:spPr>
          <a:xfrm>
            <a:off x="677690" y="2763282"/>
            <a:ext cx="8596312" cy="2164319"/>
          </a:xfrm>
        </p:spPr>
      </p:pic>
    </p:spTree>
    <p:extLst>
      <p:ext uri="{BB962C8B-B14F-4D97-AF65-F5344CB8AC3E}">
        <p14:creationId xmlns:p14="http://schemas.microsoft.com/office/powerpoint/2010/main" val="4135100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4DC4C-59F3-064C-9358-6E8440398E20}"/>
              </a:ext>
            </a:extLst>
          </p:cNvPr>
          <p:cNvSpPr>
            <a:spLocks noGrp="1"/>
          </p:cNvSpPr>
          <p:nvPr>
            <p:ph type="title"/>
          </p:nvPr>
        </p:nvSpPr>
        <p:spPr/>
        <p:txBody>
          <a:bodyPr/>
          <a:lstStyle/>
          <a:p>
            <a:r>
              <a:rPr lang="en-US" dirty="0"/>
              <a:t>Activity 5:</a:t>
            </a:r>
          </a:p>
        </p:txBody>
      </p:sp>
      <p:sp>
        <p:nvSpPr>
          <p:cNvPr id="3" name="Content Placeholder 2">
            <a:extLst>
              <a:ext uri="{FF2B5EF4-FFF2-40B4-BE49-F238E27FC236}">
                <a16:creationId xmlns:a16="http://schemas.microsoft.com/office/drawing/2014/main" id="{AD826ACD-E18C-2D43-B9D3-06B9CE953589}"/>
              </a:ext>
            </a:extLst>
          </p:cNvPr>
          <p:cNvSpPr>
            <a:spLocks noGrp="1"/>
          </p:cNvSpPr>
          <p:nvPr>
            <p:ph idx="1"/>
          </p:nvPr>
        </p:nvSpPr>
        <p:spPr/>
        <p:txBody>
          <a:bodyPr/>
          <a:lstStyle/>
          <a:p>
            <a:r>
              <a:rPr lang="en-US" dirty="0"/>
              <a:t>Train a deep network to classify traffic signs</a:t>
            </a:r>
          </a:p>
          <a:p>
            <a:pPr marL="0" indent="0">
              <a:buNone/>
            </a:pPr>
            <a:endParaRPr lang="en-US" dirty="0"/>
          </a:p>
          <a:p>
            <a:pPr marL="0" indent="0">
              <a:buNone/>
            </a:pPr>
            <a:r>
              <a:rPr lang="en-US" dirty="0">
                <a:hlinkClick r:id="rId2"/>
              </a:rPr>
              <a:t>https://github.com/zyousefi105/portfolio/tree/master/autonomouscars/deep_learning_tensorflow2</a:t>
            </a:r>
            <a:endParaRPr lang="en-US" dirty="0"/>
          </a:p>
        </p:txBody>
      </p:sp>
    </p:spTree>
    <p:extLst>
      <p:ext uri="{BB962C8B-B14F-4D97-AF65-F5344CB8AC3E}">
        <p14:creationId xmlns:p14="http://schemas.microsoft.com/office/powerpoint/2010/main" val="600336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1C77DF4-DA0A-1346-9202-827B3BD792DF}"/>
              </a:ext>
            </a:extLst>
          </p:cNvPr>
          <p:cNvSpPr>
            <a:spLocks noGrp="1"/>
          </p:cNvSpPr>
          <p:nvPr>
            <p:ph type="title"/>
          </p:nvPr>
        </p:nvSpPr>
        <p:spPr>
          <a:xfrm>
            <a:off x="677334" y="609600"/>
            <a:ext cx="3843375" cy="5175624"/>
          </a:xfrm>
        </p:spPr>
        <p:txBody>
          <a:bodyPr anchor="ctr">
            <a:normAutofit/>
          </a:bodyPr>
          <a:lstStyle/>
          <a:p>
            <a:r>
              <a:rPr lang="en-US">
                <a:solidFill>
                  <a:schemeClr val="tx1">
                    <a:lumMod val="85000"/>
                    <a:lumOff val="15000"/>
                  </a:schemeClr>
                </a:solidFill>
              </a:rPr>
              <a:t>HUMANS VS. COMPUTER VISION SYSTEMS</a:t>
            </a: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D8DE8BF-50FF-A048-8F0A-7B6CD8ADE098}"/>
              </a:ext>
            </a:extLst>
          </p:cNvPr>
          <p:cNvSpPr>
            <a:spLocks noGrp="1"/>
          </p:cNvSpPr>
          <p:nvPr>
            <p:ph idx="1"/>
          </p:nvPr>
        </p:nvSpPr>
        <p:spPr>
          <a:xfrm>
            <a:off x="6116084" y="609601"/>
            <a:ext cx="5511296" cy="5175624"/>
          </a:xfrm>
        </p:spPr>
        <p:txBody>
          <a:bodyPr anchor="ctr">
            <a:normAutofit/>
          </a:bodyPr>
          <a:lstStyle/>
          <a:p>
            <a:pPr>
              <a:lnSpc>
                <a:spcPct val="90000"/>
              </a:lnSpc>
            </a:pPr>
            <a:r>
              <a:rPr lang="en-US" sz="1400">
                <a:solidFill>
                  <a:srgbClr val="FFFFFF"/>
                </a:solidFill>
              </a:rPr>
              <a:t>WHICH ONE IS MORE ADVANCED?</a:t>
            </a:r>
          </a:p>
          <a:p>
            <a:pPr>
              <a:lnSpc>
                <a:spcPct val="90000"/>
              </a:lnSpc>
            </a:pPr>
            <a:endParaRPr lang="en-US" sz="1400">
              <a:solidFill>
                <a:srgbClr val="FFFFFF"/>
              </a:solidFill>
            </a:endParaRPr>
          </a:p>
          <a:p>
            <a:pPr>
              <a:lnSpc>
                <a:spcPct val="90000"/>
              </a:lnSpc>
            </a:pPr>
            <a:r>
              <a:rPr lang="en-US" sz="1400">
                <a:solidFill>
                  <a:srgbClr val="FFFFFF"/>
                </a:solidFill>
              </a:rPr>
              <a:t>Must provide 360° coverage around the vehicle. </a:t>
            </a:r>
          </a:p>
          <a:p>
            <a:pPr>
              <a:lnSpc>
                <a:spcPct val="90000"/>
              </a:lnSpc>
            </a:pPr>
            <a:r>
              <a:rPr lang="en-US" sz="1400">
                <a:solidFill>
                  <a:srgbClr val="FFFFFF"/>
                </a:solidFill>
              </a:rPr>
              <a:t>3D vision for 130° of the Field of view ‘blind-spot’ </a:t>
            </a:r>
          </a:p>
          <a:p>
            <a:pPr>
              <a:lnSpc>
                <a:spcPct val="90000"/>
              </a:lnSpc>
            </a:pPr>
            <a:r>
              <a:rPr lang="en-US" sz="1400">
                <a:solidFill>
                  <a:srgbClr val="FFFFFF"/>
                </a:solidFill>
              </a:rPr>
              <a:t>Must identify objects in 3D close and far from the vehicle. </a:t>
            </a:r>
          </a:p>
          <a:p>
            <a:pPr>
              <a:lnSpc>
                <a:spcPct val="90000"/>
              </a:lnSpc>
            </a:pPr>
            <a:r>
              <a:rPr lang="en-US" sz="1400">
                <a:solidFill>
                  <a:srgbClr val="FFFFFF"/>
                </a:solidFill>
              </a:rPr>
              <a:t>Only central 50° FOV is ‘high-resolution’, </a:t>
            </a:r>
          </a:p>
          <a:p>
            <a:pPr>
              <a:lnSpc>
                <a:spcPct val="90000"/>
              </a:lnSpc>
            </a:pPr>
            <a:r>
              <a:rPr lang="en-US" sz="1400">
                <a:solidFill>
                  <a:srgbClr val="FFFFFF"/>
                </a:solidFill>
              </a:rPr>
              <a:t>outside central zone, </a:t>
            </a:r>
          </a:p>
          <a:p>
            <a:pPr>
              <a:lnSpc>
                <a:spcPct val="90000"/>
              </a:lnSpc>
            </a:pPr>
            <a:r>
              <a:rPr lang="en-US" sz="1400">
                <a:solidFill>
                  <a:srgbClr val="FFFFFF"/>
                </a:solidFill>
              </a:rPr>
              <a:t>perception drops </a:t>
            </a:r>
          </a:p>
          <a:p>
            <a:pPr>
              <a:lnSpc>
                <a:spcPct val="90000"/>
              </a:lnSpc>
            </a:pPr>
            <a:r>
              <a:rPr lang="en-US" sz="1400">
                <a:solidFill>
                  <a:srgbClr val="FFFFFF"/>
                </a:solidFill>
              </a:rPr>
              <a:t>Must meet all requirements in various lighting/weather conditions. </a:t>
            </a:r>
          </a:p>
          <a:p>
            <a:pPr>
              <a:lnSpc>
                <a:spcPct val="90000"/>
              </a:lnSpc>
            </a:pPr>
            <a:r>
              <a:rPr lang="en-US" sz="1400">
                <a:solidFill>
                  <a:srgbClr val="FFFFFF"/>
                </a:solidFill>
              </a:rPr>
              <a:t>Good performance in varying lighting conditions Process data in real-time. </a:t>
            </a:r>
          </a:p>
          <a:p>
            <a:pPr>
              <a:lnSpc>
                <a:spcPct val="90000"/>
              </a:lnSpc>
            </a:pPr>
            <a:r>
              <a:rPr lang="en-US" sz="1400">
                <a:solidFill>
                  <a:srgbClr val="FFFFFF"/>
                </a:solidFill>
              </a:rPr>
              <a:t>Equivalent video ‘frame rate’ good in central zone, poor at peripheral vision</a:t>
            </a:r>
          </a:p>
          <a:p>
            <a:pPr>
              <a:lnSpc>
                <a:spcPct val="90000"/>
              </a:lnSpc>
            </a:pPr>
            <a:r>
              <a:rPr lang="en-US" sz="1400">
                <a:solidFill>
                  <a:srgbClr val="FFFFFF"/>
                </a:solidFill>
              </a:rPr>
              <a:t>assumptions above ignore age, disease and distractions </a:t>
            </a:r>
          </a:p>
          <a:p>
            <a:pPr>
              <a:lnSpc>
                <a:spcPct val="90000"/>
              </a:lnSpc>
            </a:pPr>
            <a:r>
              <a:rPr lang="en-US" sz="1400">
                <a:solidFill>
                  <a:srgbClr val="FFFFFF"/>
                </a:solidFill>
              </a:rPr>
              <a:t>Conclusion: human eyes provide acceptable vision in a very narrow field of view facing forward.</a:t>
            </a:r>
          </a:p>
        </p:txBody>
      </p:sp>
    </p:spTree>
    <p:extLst>
      <p:ext uri="{BB962C8B-B14F-4D97-AF65-F5344CB8AC3E}">
        <p14:creationId xmlns:p14="http://schemas.microsoft.com/office/powerpoint/2010/main" val="2914987200"/>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tationary, implement, table, holding&#10;&#10;Description automatically generated">
            <a:extLst>
              <a:ext uri="{FF2B5EF4-FFF2-40B4-BE49-F238E27FC236}">
                <a16:creationId xmlns:a16="http://schemas.microsoft.com/office/drawing/2014/main" id="{4D0ABCDE-36F6-A74C-9A97-6A18A1077693}"/>
              </a:ext>
            </a:extLst>
          </p:cNvPr>
          <p:cNvPicPr>
            <a:picLocks noGrp="1" noChangeAspect="1"/>
          </p:cNvPicPr>
          <p:nvPr>
            <p:ph idx="1"/>
          </p:nvPr>
        </p:nvPicPr>
        <p:blipFill>
          <a:blip r:embed="rId2"/>
          <a:stretch>
            <a:fillRect/>
          </a:stretch>
        </p:blipFill>
        <p:spPr>
          <a:xfrm>
            <a:off x="2671277" y="1131994"/>
            <a:ext cx="6851322" cy="4590386"/>
          </a:xfrm>
          <a:prstGeom prst="rect">
            <a:avLst/>
          </a:prstGeom>
        </p:spPr>
      </p:pic>
    </p:spTree>
    <p:extLst>
      <p:ext uri="{BB962C8B-B14F-4D97-AF65-F5344CB8AC3E}">
        <p14:creationId xmlns:p14="http://schemas.microsoft.com/office/powerpoint/2010/main" val="3958949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0"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text on a white background&#10;&#10;Description automatically generated">
            <a:extLst>
              <a:ext uri="{FF2B5EF4-FFF2-40B4-BE49-F238E27FC236}">
                <a16:creationId xmlns:a16="http://schemas.microsoft.com/office/drawing/2014/main" id="{D542F528-8F82-5741-928F-12A55C03E1D9}"/>
              </a:ext>
            </a:extLst>
          </p:cNvPr>
          <p:cNvPicPr>
            <a:picLocks noGrp="1" noChangeAspect="1"/>
          </p:cNvPicPr>
          <p:nvPr>
            <p:ph idx="1"/>
          </p:nvPr>
        </p:nvPicPr>
        <p:blipFill>
          <a:blip r:embed="rId2"/>
          <a:stretch>
            <a:fillRect/>
          </a:stretch>
        </p:blipFill>
        <p:spPr>
          <a:xfrm>
            <a:off x="3807483" y="1131994"/>
            <a:ext cx="4578910" cy="4590386"/>
          </a:xfrm>
          <a:prstGeom prst="rect">
            <a:avLst/>
          </a:prstGeom>
        </p:spPr>
      </p:pic>
    </p:spTree>
    <p:extLst>
      <p:ext uri="{BB962C8B-B14F-4D97-AF65-F5344CB8AC3E}">
        <p14:creationId xmlns:p14="http://schemas.microsoft.com/office/powerpoint/2010/main" val="47958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392BE788-4CB3-DA48-BF67-48E9B5661314}"/>
              </a:ext>
            </a:extLst>
          </p:cNvPr>
          <p:cNvSpPr>
            <a:spLocks noGrp="1"/>
          </p:cNvSpPr>
          <p:nvPr>
            <p:ph type="title"/>
          </p:nvPr>
        </p:nvSpPr>
        <p:spPr>
          <a:xfrm>
            <a:off x="457081" y="1072092"/>
            <a:ext cx="4203045" cy="1375608"/>
          </a:xfrm>
        </p:spPr>
        <p:txBody>
          <a:bodyPr anchor="ctr">
            <a:normAutofit/>
          </a:bodyPr>
          <a:lstStyle/>
          <a:p>
            <a:pPr>
              <a:lnSpc>
                <a:spcPct val="90000"/>
              </a:lnSpc>
            </a:pPr>
            <a:r>
              <a:rPr lang="en-US" sz="2300" b="1" dirty="0">
                <a:solidFill>
                  <a:schemeClr val="bg1"/>
                </a:solidFill>
              </a:rPr>
              <a:t>HOW DIGITALLY REPRESENT A GRAYSCALE IMAGE? </a:t>
            </a:r>
            <a:br>
              <a:rPr lang="en-US" sz="2300" dirty="0">
                <a:solidFill>
                  <a:schemeClr val="bg1"/>
                </a:solidFill>
              </a:rPr>
            </a:br>
            <a:endParaRPr lang="en-US" sz="2300" dirty="0">
              <a:solidFill>
                <a:schemeClr val="bg1"/>
              </a:solidFill>
            </a:endParaRPr>
          </a:p>
        </p:txBody>
      </p:sp>
      <p:pic>
        <p:nvPicPr>
          <p:cNvPr id="5" name="Content Placeholder 4" descr="A picture containing indoor&#10;&#10;Description automatically generated">
            <a:extLst>
              <a:ext uri="{FF2B5EF4-FFF2-40B4-BE49-F238E27FC236}">
                <a16:creationId xmlns:a16="http://schemas.microsoft.com/office/drawing/2014/main" id="{280A1352-779B-144A-8142-65E5899CC112}"/>
              </a:ext>
            </a:extLst>
          </p:cNvPr>
          <p:cNvPicPr>
            <a:picLocks noChangeAspect="1"/>
          </p:cNvPicPr>
          <p:nvPr/>
        </p:nvPicPr>
        <p:blipFill>
          <a:blip r:embed="rId2"/>
          <a:stretch>
            <a:fillRect/>
          </a:stretch>
        </p:blipFill>
        <p:spPr>
          <a:xfrm>
            <a:off x="6096001" y="2310461"/>
            <a:ext cx="5143500" cy="2224563"/>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6234705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0</TotalTime>
  <Words>3186</Words>
  <Application>Microsoft Macintosh PowerPoint</Application>
  <PresentationFormat>Widescreen</PresentationFormat>
  <Paragraphs>361</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CambriaMath</vt:lpstr>
      <vt:lpstr>Roboto</vt:lpstr>
      <vt:lpstr>Trebuchet MS</vt:lpstr>
      <vt:lpstr>Wingdings 3</vt:lpstr>
      <vt:lpstr>Facet</vt:lpstr>
      <vt:lpstr>Autonomous Cars</vt:lpstr>
      <vt:lpstr>Environment Setup</vt:lpstr>
      <vt:lpstr>HISTORY OF THE AUTONOMOUS CAR </vt:lpstr>
      <vt:lpstr>WHAT IS COMPUTER VISION?  </vt:lpstr>
      <vt:lpstr>WHAT IS COMPUTER VISION?  </vt:lpstr>
      <vt:lpstr>PowerPoint Presentation</vt:lpstr>
      <vt:lpstr>HUMANS VS. COMPUTER VISION SYSTEMS</vt:lpstr>
      <vt:lpstr>PowerPoint Presentation</vt:lpstr>
      <vt:lpstr>HOW DIGITALLY REPRESENT A GRAYSCALE IMAGE?  </vt:lpstr>
      <vt:lpstr>HOW DIGITALLY REPRESENT A COLORED IMAGE?  </vt:lpstr>
      <vt:lpstr>Activity1:</vt:lpstr>
      <vt:lpstr>COLOR SELECTION  </vt:lpstr>
      <vt:lpstr>COLOR SPACES:  </vt:lpstr>
      <vt:lpstr>CONVOLUTIONS:  </vt:lpstr>
      <vt:lpstr>SHARPENING AND BLURRING  </vt:lpstr>
      <vt:lpstr>PowerPoint Presentation</vt:lpstr>
      <vt:lpstr>EDGE DETECTION AND GRADIENT CALCULATION  </vt:lpstr>
      <vt:lpstr>SOBEL  </vt:lpstr>
      <vt:lpstr>LAPLACIAN  </vt:lpstr>
      <vt:lpstr>CANNY  </vt:lpstr>
      <vt:lpstr>Activity2:</vt:lpstr>
      <vt:lpstr>IMAGE TRANSFORMATIONS</vt:lpstr>
      <vt:lpstr>IMAGE FEATURES  </vt:lpstr>
      <vt:lpstr>WHY ARE FEATURES IMPORTANT?  </vt:lpstr>
      <vt:lpstr>CORNERS AND EDGES AS FEATURES  </vt:lpstr>
      <vt:lpstr>Advanced Feature Detection</vt:lpstr>
      <vt:lpstr>HISTOGRAM OF ORIENTED GRADIENTS  </vt:lpstr>
      <vt:lpstr>HOG Features</vt:lpstr>
      <vt:lpstr>Activity3:</vt:lpstr>
      <vt:lpstr>What is machine learning?  </vt:lpstr>
      <vt:lpstr>evaluating machine learning systems  </vt:lpstr>
      <vt:lpstr>Overfitting</vt:lpstr>
      <vt:lpstr>train/test is not infallible  </vt:lpstr>
      <vt:lpstr>k-fold cross validation and Gridsearch</vt:lpstr>
      <vt:lpstr>linear regression  </vt:lpstr>
      <vt:lpstr>Measure Error</vt:lpstr>
      <vt:lpstr>logistic regression  </vt:lpstr>
      <vt:lpstr>PowerPoint Presentation</vt:lpstr>
      <vt:lpstr>decision trees  </vt:lpstr>
      <vt:lpstr>PowerPoint Presentation</vt:lpstr>
      <vt:lpstr>support vector machines  </vt:lpstr>
      <vt:lpstr>PowerPoint Presentation</vt:lpstr>
      <vt:lpstr>Activity 4:</vt:lpstr>
      <vt:lpstr>ARTIFICIAL NEURAL NETWORK  </vt:lpstr>
      <vt:lpstr>PowerPoint Presentation</vt:lpstr>
      <vt:lpstr>HOW DO HUMANS LEARN?  </vt:lpstr>
      <vt:lpstr>SINGLE NEURON MODEL    </vt:lpstr>
      <vt:lpstr>ANNs APPLICATIONS   </vt:lpstr>
      <vt:lpstr>ACTIVATION FUNCTIONS </vt:lpstr>
      <vt:lpstr>BACK PROPAGATION  </vt:lpstr>
      <vt:lpstr>MULTILAYER PERCEPTRON ANN MODEL  </vt:lpstr>
      <vt:lpstr>Tensorflow  </vt:lpstr>
      <vt:lpstr>keras to the rescue  </vt:lpstr>
      <vt:lpstr>Example: multi-class classification  </vt:lpstr>
      <vt:lpstr>example: binary classification  </vt:lpstr>
      <vt:lpstr>make sure your features are normalized  </vt:lpstr>
      <vt:lpstr>Avoiding overfitting with regularization  </vt:lpstr>
      <vt:lpstr>Convolutional Neural Networks  </vt:lpstr>
      <vt:lpstr>how do we “know” that’s a stop sign?  </vt:lpstr>
      <vt:lpstr>how do we “know” that’s a stop sign?  </vt:lpstr>
      <vt:lpstr>How do they work?  </vt:lpstr>
      <vt:lpstr>inspired by the biology of the visual cortex</vt:lpstr>
      <vt:lpstr>CNN with keras  </vt:lpstr>
      <vt:lpstr>CNNs are hard  </vt:lpstr>
      <vt:lpstr>specialized cnn architectures  </vt:lpstr>
      <vt:lpstr>CONVOLUTIONAL NEURAL NETWORK  OVERVIEW  </vt:lpstr>
      <vt:lpstr>MAXPOOLING/FLATTENING  </vt:lpstr>
      <vt:lpstr>MAXPOOLING/FLATTENING  </vt:lpstr>
      <vt:lpstr>Activity 5:</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Cars</dc:title>
  <dc:creator>Zahra Yousefi</dc:creator>
  <cp:lastModifiedBy>Zahra Yousefi</cp:lastModifiedBy>
  <cp:revision>1</cp:revision>
  <dcterms:created xsi:type="dcterms:W3CDTF">2019-10-21T00:39:40Z</dcterms:created>
  <dcterms:modified xsi:type="dcterms:W3CDTF">2019-10-21T00:39:48Z</dcterms:modified>
</cp:coreProperties>
</file>